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8" r:id="rId1"/>
    <p:sldMasterId id="2147483729" r:id="rId2"/>
  </p:sldMasterIdLst>
  <p:notesMasterIdLst>
    <p:notesMasterId r:id="rId26"/>
  </p:notesMasterIdLst>
  <p:sldIdLst>
    <p:sldId id="258" r:id="rId3"/>
    <p:sldId id="256" r:id="rId4"/>
    <p:sldId id="313" r:id="rId5"/>
    <p:sldId id="302" r:id="rId6"/>
    <p:sldId id="299" r:id="rId7"/>
    <p:sldId id="287" r:id="rId8"/>
    <p:sldId id="289" r:id="rId9"/>
    <p:sldId id="306" r:id="rId10"/>
    <p:sldId id="339" r:id="rId11"/>
    <p:sldId id="340" r:id="rId12"/>
    <p:sldId id="343" r:id="rId13"/>
    <p:sldId id="344" r:id="rId14"/>
    <p:sldId id="342" r:id="rId15"/>
    <p:sldId id="303" r:id="rId16"/>
    <p:sldId id="345" r:id="rId17"/>
    <p:sldId id="346" r:id="rId18"/>
    <p:sldId id="349" r:id="rId19"/>
    <p:sldId id="347" r:id="rId20"/>
    <p:sldId id="348" r:id="rId21"/>
    <p:sldId id="300" r:id="rId22"/>
    <p:sldId id="286" r:id="rId23"/>
    <p:sldId id="350" r:id="rId24"/>
    <p:sldId id="295" r:id="rId25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ED7138-AF4F-47EE-89E5-4E279AAE36EB}">
  <a:tblStyle styleId="{85ED7138-AF4F-47EE-89E5-4E279AAE36EB}" styleName="Table_0"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 cmpd="sng">
              <a:solidFill>
                <a:srgbClr val="464646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464646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464646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464646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464646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464646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 b="off" i="off"/>
      <a:tcStyle>
        <a:tcBdr/>
        <a:fill>
          <a:solidFill>
            <a:srgbClr val="D4D5D5"/>
          </a:solidFill>
        </a:fill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 cmpd="sng">
              <a:solidFill>
                <a:srgbClr val="5E5E5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A6AAA9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C3C3C3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C3C3C3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C3C3C3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C3C3C3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 cmpd="sng">
              <a:solidFill>
                <a:srgbClr val="5E5E5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5E5E5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38100" cap="flat" cmpd="sng">
              <a:solidFill>
                <a:srgbClr val="CB297B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5E5E5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5E5E5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5E5E5E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 cmpd="sng">
              <a:solidFill>
                <a:srgbClr val="A6AAA9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A6AAA9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5E5E5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A6AAA9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A6AAA9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A6AAA9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991A5F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68"/>
  </p:normalViewPr>
  <p:slideViewPr>
    <p:cSldViewPr snapToGrid="0">
      <p:cViewPr varScale="1">
        <p:scale>
          <a:sx n="158" d="100"/>
          <a:sy n="158" d="100"/>
        </p:scale>
        <p:origin x="56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2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6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g14215da4f0c_2_3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4" name="Google Shape;734;g14215da4f0c_2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14215da4f0c_2_7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g14215da4f0c_2_7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43427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14215da4f0c_2_7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g14215da4f0c_2_7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01320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Google Shape;1205;g14215da4f0c_2_78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6" name="Google Shape;1206;g14215da4f0c_2_7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04956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14215da4f0c_2_79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0" name="Google Shape;1220;g14215da4f0c_2_7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06380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14215da4f0c_2_6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8" name="Google Shape;1038;g14215da4f0c_2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77124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14215da4f0c_2_6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g14215da4f0c_2_6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39128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14215da4f0c_2_6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g14215da4f0c_2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38136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14215da4f0c_2_6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g14215da4f0c_2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37096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14215da4f0c_2_6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8" name="Google Shape;1038;g14215da4f0c_2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4413182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14215da4f0c_2_60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g14215da4f0c_2_6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4724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14215da4f0c_2_33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g14215da4f0c_2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14215da4f0c_2_5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g14215da4f0c_2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57203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14215da4f0c_2_5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g14215da4f0c_2_5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35340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14215da4f0c_2_57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g14215da4f0c_2_5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18152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g14215da4f0c_2_74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8" name="Google Shape;1148;g14215da4f0c_2_7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0405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14215da4f0c_2_6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g14215da4f0c_2_6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46887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14215da4f0c_2_59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g14215da4f0c_2_5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7626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g14215da4f0c_2_5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g14215da4f0c_2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7255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4215da4f0c_2_5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g14215da4f0c_2_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866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g14215da4f0c_2_65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g14215da4f0c_2_6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618602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14215da4f0c_2_7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0" name="Google Shape;1200;g14215da4f0c_2_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356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llo" type="title">
  <p:cSld name="TITLE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ullets" type="tx">
  <p:cSld name="TITLE_AND_BODY">
    <p:bg>
      <p:bgPr>
        <a:solidFill>
          <a:srgbClr val="F8F8F8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5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body" idx="1"/>
          </p:nvPr>
        </p:nvSpPr>
        <p:spPr>
          <a:xfrm>
            <a:off x="188625" y="1171100"/>
            <a:ext cx="6279000" cy="21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7150" rIns="34275" bIns="17150" anchor="t" anchorCtr="0">
            <a:noAutofit/>
          </a:bodyPr>
          <a:lstStyle>
            <a:lvl1pPr marL="457200" marR="0" lvl="0" indent="-336550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Char char="●"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25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5900"/>
              <a:buFont typeface="Helvetica Neue"/>
              <a:buChar char="○"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25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5900"/>
              <a:buFont typeface="Helvetica Neue"/>
              <a:buChar char="■"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25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5900"/>
              <a:buFont typeface="Helvetica Neue"/>
              <a:buChar char="●"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25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5900"/>
              <a:buFont typeface="Helvetica Neue"/>
              <a:buChar char="○"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400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Char char="■"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400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Char char="●"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400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Char char="○"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4000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Char char="■"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63" name="Google Shape;63;p15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/ Green">
  <p:cSld name="Title / Green">
    <p:bg>
      <p:bgPr>
        <a:solidFill>
          <a:srgbClr val="02B34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6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1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6"/>
          <p:cNvSpPr txBox="1">
            <a:spLocks noGrp="1"/>
          </p:cNvSpPr>
          <p:nvPr>
            <p:ph type="title"/>
          </p:nvPr>
        </p:nvSpPr>
        <p:spPr>
          <a:xfrm>
            <a:off x="180975" y="193054"/>
            <a:ext cx="4200525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Arial"/>
              <a:buNone/>
              <a:defRPr sz="3900" b="0" i="0" u="none" strike="noStrike" cap="none">
                <a:solidFill>
                  <a:srgbClr val="1A1B2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Arial"/>
              <a:buNone/>
              <a:defRPr sz="3900" b="0" i="0" u="none" strike="noStrike" cap="none">
                <a:solidFill>
                  <a:srgbClr val="1A1B2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Arial"/>
              <a:buNone/>
              <a:defRPr sz="3900" b="0" i="0" u="none" strike="noStrike" cap="none">
                <a:solidFill>
                  <a:srgbClr val="1A1B2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Arial"/>
              <a:buNone/>
              <a:defRPr sz="3900" b="0" i="0" u="none" strike="noStrike" cap="none">
                <a:solidFill>
                  <a:srgbClr val="1A1B2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Arial"/>
              <a:buNone/>
              <a:defRPr sz="3900" b="0" i="0" u="none" strike="noStrike" cap="none">
                <a:solidFill>
                  <a:srgbClr val="1A1B2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Arial"/>
              <a:buNone/>
              <a:defRPr sz="3900" b="0" i="0" u="none" strike="noStrike" cap="none">
                <a:solidFill>
                  <a:srgbClr val="1A1B2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Arial"/>
              <a:buNone/>
              <a:defRPr sz="3900" b="0" i="0" u="none" strike="noStrike" cap="none">
                <a:solidFill>
                  <a:srgbClr val="1A1B2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Arial"/>
              <a:buNone/>
              <a:defRPr sz="3900" b="0" i="0" u="none" strike="noStrike" cap="none">
                <a:solidFill>
                  <a:srgbClr val="1A1B2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>
            <a:spLocks noGrp="1"/>
          </p:cNvSpPr>
          <p:nvPr>
            <p:ph type="pic" idx="2"/>
          </p:nvPr>
        </p:nvSpPr>
        <p:spPr>
          <a:xfrm>
            <a:off x="4572000" y="190500"/>
            <a:ext cx="4381500" cy="47625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ext">
  <p:cSld name="Text">
    <p:bg>
      <p:bgPr>
        <a:solidFill>
          <a:srgbClr val="F8F8F8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20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0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8" name="Google Shape;88;p20"/>
          <p:cNvSpPr txBox="1">
            <a:spLocks noGrp="1"/>
          </p:cNvSpPr>
          <p:nvPr>
            <p:ph type="body" idx="1"/>
          </p:nvPr>
        </p:nvSpPr>
        <p:spPr>
          <a:xfrm>
            <a:off x="188616" y="1171109"/>
            <a:ext cx="5810250" cy="1575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9" name="Google Shape;89;p20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90" name="Google Shape;90;p20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ext + Picture">
  <p:cSld name="Text + Picture">
    <p:bg>
      <p:bgPr>
        <a:solidFill>
          <a:srgbClr val="F8F8F8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1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1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4191000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body" idx="1"/>
          </p:nvPr>
        </p:nvSpPr>
        <p:spPr>
          <a:xfrm>
            <a:off x="188616" y="1171109"/>
            <a:ext cx="4191000" cy="3237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95" name="Google Shape;95;p21"/>
          <p:cNvSpPr>
            <a:spLocks noGrp="1"/>
          </p:cNvSpPr>
          <p:nvPr>
            <p:ph type="pic" idx="2"/>
          </p:nvPr>
        </p:nvSpPr>
        <p:spPr>
          <a:xfrm>
            <a:off x="4572000" y="190500"/>
            <a:ext cx="4381500" cy="4762500"/>
          </a:xfrm>
          <a:prstGeom prst="rect">
            <a:avLst/>
          </a:prstGeom>
          <a:noFill/>
          <a:ln>
            <a:noFill/>
          </a:ln>
        </p:spPr>
      </p:sp>
      <p:sp>
        <p:nvSpPr>
          <p:cNvPr id="96" name="Google Shape;96;p21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ext + Shape">
  <p:cSld name="Text + Shape">
    <p:bg>
      <p:bgPr>
        <a:solidFill>
          <a:srgbClr val="F8F8F8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2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2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4286250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0" name="Google Shape;100;p22"/>
          <p:cNvSpPr txBox="1">
            <a:spLocks noGrp="1"/>
          </p:cNvSpPr>
          <p:nvPr>
            <p:ph type="body" idx="1"/>
          </p:nvPr>
        </p:nvSpPr>
        <p:spPr>
          <a:xfrm>
            <a:off x="188616" y="1171109"/>
            <a:ext cx="4286250" cy="304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1A1B22"/>
              </a:buClr>
              <a:buSzPts val="1700"/>
              <a:buFont typeface="Helvetica Neue"/>
              <a:buNone/>
              <a:defRPr sz="1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1" name="Google Shape;101;p22"/>
          <p:cNvSpPr>
            <a:spLocks noGrp="1"/>
          </p:cNvSpPr>
          <p:nvPr>
            <p:ph type="pic" idx="2"/>
          </p:nvPr>
        </p:nvSpPr>
        <p:spPr>
          <a:xfrm>
            <a:off x="5995988" y="190500"/>
            <a:ext cx="2957513" cy="47625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22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cons / 3">
  <p:cSld name="Icons / 3">
    <p:bg>
      <p:bgPr>
        <a:solidFill>
          <a:srgbClr val="F8F8F8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6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body" idx="1"/>
          </p:nvPr>
        </p:nvSpPr>
        <p:spPr>
          <a:xfrm>
            <a:off x="188616" y="2800350"/>
            <a:ext cx="272415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1" name="Google Shape;161;p26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162" name="Google Shape;162;p26"/>
          <p:cNvSpPr txBox="1">
            <a:spLocks noGrp="1"/>
          </p:cNvSpPr>
          <p:nvPr>
            <p:ph type="body" idx="2"/>
          </p:nvPr>
        </p:nvSpPr>
        <p:spPr>
          <a:xfrm>
            <a:off x="3238389" y="2800350"/>
            <a:ext cx="272415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body" idx="3"/>
          </p:nvPr>
        </p:nvSpPr>
        <p:spPr>
          <a:xfrm>
            <a:off x="6198669" y="2800350"/>
            <a:ext cx="272415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4" name="Google Shape;164;p26"/>
          <p:cNvSpPr>
            <a:spLocks noGrp="1"/>
          </p:cNvSpPr>
          <p:nvPr>
            <p:ph type="pic" idx="4"/>
          </p:nvPr>
        </p:nvSpPr>
        <p:spPr>
          <a:xfrm>
            <a:off x="189374" y="2154834"/>
            <a:ext cx="476250" cy="47625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26"/>
          <p:cNvSpPr>
            <a:spLocks noGrp="1"/>
          </p:cNvSpPr>
          <p:nvPr>
            <p:ph type="pic" idx="5"/>
          </p:nvPr>
        </p:nvSpPr>
        <p:spPr>
          <a:xfrm>
            <a:off x="3238389" y="2154834"/>
            <a:ext cx="476250" cy="47625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6"/>
          <p:cNvSpPr>
            <a:spLocks noGrp="1"/>
          </p:cNvSpPr>
          <p:nvPr>
            <p:ph type="pic" idx="6"/>
          </p:nvPr>
        </p:nvSpPr>
        <p:spPr>
          <a:xfrm>
            <a:off x="6198669" y="2154834"/>
            <a:ext cx="476250" cy="47625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26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cheme / Block 01">
  <p:cSld name="Scheme / Block 01">
    <p:bg>
      <p:bgPr>
        <a:solidFill>
          <a:srgbClr val="F8F8F8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6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6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67" name="Google Shape;267;p36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268" name="Google Shape;268;p36"/>
          <p:cNvSpPr/>
          <p:nvPr/>
        </p:nvSpPr>
        <p:spPr>
          <a:xfrm>
            <a:off x="190500" y="2019300"/>
            <a:ext cx="2652713" cy="2533650"/>
          </a:xfrm>
          <a:prstGeom prst="roundRect">
            <a:avLst>
              <a:gd name="adj" fmla="val 3008"/>
            </a:avLst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36"/>
          <p:cNvSpPr/>
          <p:nvPr/>
        </p:nvSpPr>
        <p:spPr>
          <a:xfrm>
            <a:off x="3245644" y="2019300"/>
            <a:ext cx="2652713" cy="2533650"/>
          </a:xfrm>
          <a:prstGeom prst="roundRect">
            <a:avLst>
              <a:gd name="adj" fmla="val 3008"/>
            </a:avLst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6"/>
          <p:cNvSpPr txBox="1"/>
          <p:nvPr/>
        </p:nvSpPr>
        <p:spPr>
          <a:xfrm>
            <a:off x="3396304" y="2143954"/>
            <a:ext cx="2347913" cy="2247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000"/>
              <a:buFont typeface="Arial"/>
              <a:buNone/>
            </a:pPr>
            <a:r>
              <a:rPr lang="ru" sz="20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Lifetime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время, которое прошло с первого до последнего запуска приложения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1" name="Google Shape;271;p36"/>
          <p:cNvSpPr txBox="1"/>
          <p:nvPr/>
        </p:nvSpPr>
        <p:spPr>
          <a:xfrm>
            <a:off x="341160" y="2143954"/>
            <a:ext cx="2347913" cy="2284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000"/>
              <a:buFont typeface="Arial"/>
              <a:buNone/>
            </a:pPr>
            <a:r>
              <a:rPr lang="ru" sz="20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Retention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показатель удержания пользователей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2" name="Google Shape;272;p36"/>
          <p:cNvSpPr/>
          <p:nvPr/>
        </p:nvSpPr>
        <p:spPr>
          <a:xfrm>
            <a:off x="6300788" y="2019300"/>
            <a:ext cx="2652713" cy="2533650"/>
          </a:xfrm>
          <a:prstGeom prst="roundRect">
            <a:avLst>
              <a:gd name="adj" fmla="val 3008"/>
            </a:avLst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6"/>
          <p:cNvSpPr txBox="1"/>
          <p:nvPr/>
        </p:nvSpPr>
        <p:spPr>
          <a:xfrm>
            <a:off x="6451448" y="2143954"/>
            <a:ext cx="2347913" cy="2247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000"/>
              <a:buFont typeface="Arial"/>
              <a:buNone/>
            </a:pPr>
            <a:r>
              <a:rPr lang="ru" sz="20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LTV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среднее количество денег от одного пользователя за всю его «жизнь» в проекте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74" name="Google Shape;274;p36"/>
          <p:cNvCxnSpPr/>
          <p:nvPr/>
        </p:nvCxnSpPr>
        <p:spPr>
          <a:xfrm>
            <a:off x="2839641" y="3286125"/>
            <a:ext cx="410290" cy="0"/>
          </a:xfrm>
          <a:prstGeom prst="straightConnector1">
            <a:avLst/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cxnSp>
        <p:nvCxnSpPr>
          <p:cNvPr id="275" name="Google Shape;275;p36"/>
          <p:cNvCxnSpPr/>
          <p:nvPr/>
        </p:nvCxnSpPr>
        <p:spPr>
          <a:xfrm>
            <a:off x="5893044" y="3286125"/>
            <a:ext cx="410290" cy="0"/>
          </a:xfrm>
          <a:prstGeom prst="straightConnector1">
            <a:avLst/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triangle" w="med" len="med"/>
          </a:ln>
        </p:spPr>
      </p:cxnSp>
      <p:sp>
        <p:nvSpPr>
          <p:cNvPr id="276" name="Google Shape;276;p36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cheme / Block 02">
  <p:cSld name="Scheme / Block 02">
    <p:bg>
      <p:bgPr>
        <a:solidFill>
          <a:srgbClr val="F8F8F8"/>
        </a:solidFill>
        <a:effectLst/>
      </p:bgPr>
    </p:bg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Google Shape;278;p37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37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0" name="Google Shape;280;p37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281" name="Google Shape;281;p37"/>
          <p:cNvSpPr/>
          <p:nvPr/>
        </p:nvSpPr>
        <p:spPr>
          <a:xfrm>
            <a:off x="190500" y="2019300"/>
            <a:ext cx="2652713" cy="2533650"/>
          </a:xfrm>
          <a:prstGeom prst="roundRect">
            <a:avLst>
              <a:gd name="adj" fmla="val 3008"/>
            </a:avLst>
          </a:prstGeom>
          <a:solidFill>
            <a:srgbClr val="02B34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37"/>
          <p:cNvSpPr/>
          <p:nvPr/>
        </p:nvSpPr>
        <p:spPr>
          <a:xfrm>
            <a:off x="3245644" y="2019300"/>
            <a:ext cx="2652713" cy="2533650"/>
          </a:xfrm>
          <a:prstGeom prst="roundRect">
            <a:avLst>
              <a:gd name="adj" fmla="val 3008"/>
            </a:avLst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7"/>
          <p:cNvSpPr txBox="1"/>
          <p:nvPr/>
        </p:nvSpPr>
        <p:spPr>
          <a:xfrm>
            <a:off x="3396304" y="2143954"/>
            <a:ext cx="2347913" cy="2247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000"/>
              <a:buFont typeface="Arial"/>
              <a:buNone/>
            </a:pPr>
            <a:r>
              <a:rPr lang="ru" sz="20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Lifetime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время, которое прошло с первого до последнего запуска приложения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4" name="Google Shape;284;p37"/>
          <p:cNvSpPr txBox="1"/>
          <p:nvPr/>
        </p:nvSpPr>
        <p:spPr>
          <a:xfrm>
            <a:off x="341160" y="2143954"/>
            <a:ext cx="2347913" cy="2284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Arial"/>
              <a:buNone/>
            </a:pPr>
            <a:r>
              <a:rPr lang="ru" sz="200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Retention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r>
              <a:rPr lang="ru" sz="140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показатель удержания пользователей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5" name="Google Shape;285;p37"/>
          <p:cNvSpPr/>
          <p:nvPr/>
        </p:nvSpPr>
        <p:spPr>
          <a:xfrm>
            <a:off x="6300788" y="2019300"/>
            <a:ext cx="2652713" cy="2533650"/>
          </a:xfrm>
          <a:prstGeom prst="roundRect">
            <a:avLst>
              <a:gd name="adj" fmla="val 3008"/>
            </a:avLst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7"/>
          <p:cNvSpPr txBox="1"/>
          <p:nvPr/>
        </p:nvSpPr>
        <p:spPr>
          <a:xfrm>
            <a:off x="6451448" y="2143954"/>
            <a:ext cx="2347913" cy="2247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000"/>
              <a:buFont typeface="Arial"/>
              <a:buNone/>
            </a:pPr>
            <a:r>
              <a:rPr lang="ru" sz="20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LTV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среднее количество денег от одного пользователя за всю его «жизнь» в проекте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287" name="Google Shape;287;p37"/>
          <p:cNvCxnSpPr/>
          <p:nvPr/>
        </p:nvCxnSpPr>
        <p:spPr>
          <a:xfrm>
            <a:off x="2839641" y="3286125"/>
            <a:ext cx="410290" cy="0"/>
          </a:xfrm>
          <a:prstGeom prst="straightConnector1">
            <a:avLst/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288" name="Google Shape;288;p37"/>
          <p:cNvCxnSpPr/>
          <p:nvPr/>
        </p:nvCxnSpPr>
        <p:spPr>
          <a:xfrm>
            <a:off x="5893044" y="3286125"/>
            <a:ext cx="410290" cy="0"/>
          </a:xfrm>
          <a:prstGeom prst="straightConnector1">
            <a:avLst/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89" name="Google Shape;289;p37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cheme / Timeline 01">
  <p:cSld name="Scheme / Timeline 01">
    <p:bg>
      <p:bgPr>
        <a:solidFill>
          <a:srgbClr val="F8F8F8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38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8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3" name="Google Shape;293;p38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294" name="Google Shape;294;p38"/>
          <p:cNvSpPr txBox="1">
            <a:spLocks noGrp="1"/>
          </p:cNvSpPr>
          <p:nvPr>
            <p:ph type="body" idx="1"/>
          </p:nvPr>
        </p:nvSpPr>
        <p:spPr>
          <a:xfrm>
            <a:off x="188760" y="2143954"/>
            <a:ext cx="2762250" cy="2284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5" name="Google Shape;295;p38"/>
          <p:cNvSpPr/>
          <p:nvPr/>
        </p:nvSpPr>
        <p:spPr>
          <a:xfrm>
            <a:off x="295275" y="1896164"/>
            <a:ext cx="9562291" cy="19050"/>
          </a:xfrm>
          <a:prstGeom prst="rect">
            <a:avLst/>
          </a:prstGeom>
          <a:solidFill>
            <a:srgbClr val="CCCACB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8"/>
          <p:cNvSpPr/>
          <p:nvPr/>
        </p:nvSpPr>
        <p:spPr>
          <a:xfrm>
            <a:off x="190500" y="1810439"/>
            <a:ext cx="190500" cy="190500"/>
          </a:xfrm>
          <a:prstGeom prst="ellipse">
            <a:avLst/>
          </a:prstGeom>
          <a:solidFill>
            <a:srgbClr val="CCCACB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8"/>
          <p:cNvSpPr/>
          <p:nvPr/>
        </p:nvSpPr>
        <p:spPr>
          <a:xfrm>
            <a:off x="4572000" y="1810439"/>
            <a:ext cx="190500" cy="190500"/>
          </a:xfrm>
          <a:prstGeom prst="ellipse">
            <a:avLst/>
          </a:prstGeom>
          <a:solidFill>
            <a:srgbClr val="CCCACB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8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cheme / Timeline 03">
  <p:cSld name="Scheme / Timeline 03">
    <p:bg>
      <p:bgPr>
        <a:solidFill>
          <a:srgbClr val="F8F8F8"/>
        </a:solidFill>
        <a:effectLst/>
      </p:bgPr>
    </p:bg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9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9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2" name="Google Shape;302;p39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303" name="Google Shape;303;p39"/>
          <p:cNvSpPr txBox="1">
            <a:spLocks noGrp="1"/>
          </p:cNvSpPr>
          <p:nvPr>
            <p:ph type="body" idx="1"/>
          </p:nvPr>
        </p:nvSpPr>
        <p:spPr>
          <a:xfrm>
            <a:off x="188760" y="2143954"/>
            <a:ext cx="2762250" cy="2284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4" name="Google Shape;304;p39"/>
          <p:cNvSpPr/>
          <p:nvPr/>
        </p:nvSpPr>
        <p:spPr>
          <a:xfrm>
            <a:off x="-186604" y="1896164"/>
            <a:ext cx="4872357" cy="19050"/>
          </a:xfrm>
          <a:prstGeom prst="rect">
            <a:avLst/>
          </a:prstGeom>
          <a:solidFill>
            <a:srgbClr val="02B34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9"/>
          <p:cNvSpPr/>
          <p:nvPr/>
        </p:nvSpPr>
        <p:spPr>
          <a:xfrm>
            <a:off x="190500" y="1810439"/>
            <a:ext cx="190500" cy="190500"/>
          </a:xfrm>
          <a:prstGeom prst="ellipse">
            <a:avLst/>
          </a:prstGeom>
          <a:solidFill>
            <a:srgbClr val="02B34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39"/>
          <p:cNvSpPr/>
          <p:nvPr/>
        </p:nvSpPr>
        <p:spPr>
          <a:xfrm>
            <a:off x="4572000" y="1810439"/>
            <a:ext cx="190500" cy="190500"/>
          </a:xfrm>
          <a:prstGeom prst="ellipse">
            <a:avLst/>
          </a:prstGeom>
          <a:solidFill>
            <a:srgbClr val="CCCACB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39"/>
          <p:cNvSpPr/>
          <p:nvPr/>
        </p:nvSpPr>
        <p:spPr>
          <a:xfrm>
            <a:off x="4626882" y="1896164"/>
            <a:ext cx="5230684" cy="19050"/>
          </a:xfrm>
          <a:prstGeom prst="rect">
            <a:avLst/>
          </a:prstGeom>
          <a:solidFill>
            <a:srgbClr val="CCCACB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8" name="Google Shape;308;p39"/>
          <p:cNvSpPr txBox="1">
            <a:spLocks noGrp="1"/>
          </p:cNvSpPr>
          <p:nvPr>
            <p:ph type="body" idx="2"/>
          </p:nvPr>
        </p:nvSpPr>
        <p:spPr>
          <a:xfrm>
            <a:off x="4579275" y="2143954"/>
            <a:ext cx="2762250" cy="2284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09" name="Google Shape;309;p39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cheme / Timeline 04">
  <p:cSld name="Scheme / Timeline 04">
    <p:bg>
      <p:bgPr>
        <a:solidFill>
          <a:srgbClr val="F8F8F8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41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41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2" name="Google Shape;322;p41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323" name="Google Shape;323;p41"/>
          <p:cNvSpPr txBox="1">
            <a:spLocks noGrp="1"/>
          </p:cNvSpPr>
          <p:nvPr>
            <p:ph type="body" idx="1"/>
          </p:nvPr>
        </p:nvSpPr>
        <p:spPr>
          <a:xfrm>
            <a:off x="188760" y="2143954"/>
            <a:ext cx="2762250" cy="2284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4" name="Google Shape;324;p41"/>
          <p:cNvSpPr/>
          <p:nvPr/>
        </p:nvSpPr>
        <p:spPr>
          <a:xfrm>
            <a:off x="-186604" y="1896164"/>
            <a:ext cx="4872357" cy="19050"/>
          </a:xfrm>
          <a:prstGeom prst="rect">
            <a:avLst/>
          </a:prstGeom>
          <a:solidFill>
            <a:srgbClr val="02B34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41"/>
          <p:cNvSpPr/>
          <p:nvPr/>
        </p:nvSpPr>
        <p:spPr>
          <a:xfrm>
            <a:off x="190500" y="1810439"/>
            <a:ext cx="190500" cy="190500"/>
          </a:xfrm>
          <a:prstGeom prst="ellipse">
            <a:avLst/>
          </a:prstGeom>
          <a:solidFill>
            <a:srgbClr val="02B341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6" name="Google Shape;326;p41" descr="star_scheme.pd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33204" y="1772020"/>
            <a:ext cx="268091" cy="267338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1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bg>
      <p:bgPr>
        <a:solidFill>
          <a:srgbClr val="F8F8F8"/>
        </a:solidFill>
        <a:effectLst/>
      </p:bgPr>
    </p:bg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" name="Google Shape;378;p47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47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380" name="Google Shape;380;p47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peaker Section">
  <p:cSld name="Speaker Section">
    <p:bg>
      <p:bgPr>
        <a:solidFill>
          <a:srgbClr val="F8F8F8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33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3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249" name="Google Shape;249;p33"/>
          <p:cNvSpPr/>
          <p:nvPr/>
        </p:nvSpPr>
        <p:spPr>
          <a:xfrm>
            <a:off x="1652588" y="1495425"/>
            <a:ext cx="5838825" cy="2162175"/>
          </a:xfrm>
          <a:prstGeom prst="roundRect">
            <a:avLst>
              <a:gd name="adj" fmla="val 3524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33"/>
          <p:cNvSpPr>
            <a:spLocks noGrp="1"/>
          </p:cNvSpPr>
          <p:nvPr>
            <p:ph type="pic" idx="2"/>
          </p:nvPr>
        </p:nvSpPr>
        <p:spPr>
          <a:xfrm>
            <a:off x="1652588" y="1495425"/>
            <a:ext cx="2919413" cy="2162175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33"/>
          <p:cNvSpPr txBox="1">
            <a:spLocks noGrp="1"/>
          </p:cNvSpPr>
          <p:nvPr>
            <p:ph type="body" idx="1"/>
          </p:nvPr>
        </p:nvSpPr>
        <p:spPr>
          <a:xfrm>
            <a:off x="4686075" y="2527237"/>
            <a:ext cx="2690813" cy="1023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2" name="Google Shape;252;p33"/>
          <p:cNvSpPr txBox="1">
            <a:spLocks noGrp="1"/>
          </p:cNvSpPr>
          <p:nvPr>
            <p:ph type="body" idx="3"/>
          </p:nvPr>
        </p:nvSpPr>
        <p:spPr>
          <a:xfrm>
            <a:off x="4686075" y="1610554"/>
            <a:ext cx="2690813" cy="1023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3" name="Google Shape;253;p3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70773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Numbered list / 3">
  <p:cSld name="Numbered list / 3">
    <p:bg>
      <p:bgPr>
        <a:solidFill>
          <a:srgbClr val="F8F8F8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3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6" name="Google Shape;106;p23"/>
          <p:cNvSpPr txBox="1">
            <a:spLocks noGrp="1"/>
          </p:cNvSpPr>
          <p:nvPr>
            <p:ph type="body" idx="1"/>
          </p:nvPr>
        </p:nvSpPr>
        <p:spPr>
          <a:xfrm>
            <a:off x="188616" y="2800350"/>
            <a:ext cx="272415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07" name="Google Shape;107;p23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108" name="Google Shape;108;p23"/>
          <p:cNvSpPr/>
          <p:nvPr/>
        </p:nvSpPr>
        <p:spPr>
          <a:xfrm>
            <a:off x="190500" y="2076450"/>
            <a:ext cx="571500" cy="571500"/>
          </a:xfrm>
          <a:prstGeom prst="ellipse">
            <a:avLst/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3"/>
          <p:cNvSpPr txBox="1"/>
          <p:nvPr/>
        </p:nvSpPr>
        <p:spPr>
          <a:xfrm>
            <a:off x="188616" y="2093177"/>
            <a:ext cx="5715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B341"/>
              </a:buClr>
              <a:buSzPts val="2700"/>
              <a:buFont typeface="Arial"/>
              <a:buNone/>
            </a:pPr>
            <a:r>
              <a:rPr lang="ru" sz="2700" i="0" u="none" strike="noStrike" cap="none">
                <a:solidFill>
                  <a:srgbClr val="02B34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0" name="Google Shape;110;p23"/>
          <p:cNvSpPr/>
          <p:nvPr/>
        </p:nvSpPr>
        <p:spPr>
          <a:xfrm>
            <a:off x="3240272" y="2076450"/>
            <a:ext cx="571500" cy="571500"/>
          </a:xfrm>
          <a:prstGeom prst="ellipse">
            <a:avLst/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3"/>
          <p:cNvSpPr txBox="1"/>
          <p:nvPr/>
        </p:nvSpPr>
        <p:spPr>
          <a:xfrm>
            <a:off x="3238389" y="2093177"/>
            <a:ext cx="5715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B341"/>
              </a:buClr>
              <a:buSzPts val="2700"/>
              <a:buFont typeface="Arial"/>
              <a:buNone/>
            </a:pPr>
            <a:r>
              <a:rPr lang="ru" sz="2700" i="0" u="none" strike="noStrike" cap="none">
                <a:solidFill>
                  <a:srgbClr val="02B34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2" name="Google Shape;112;p23"/>
          <p:cNvSpPr txBox="1">
            <a:spLocks noGrp="1"/>
          </p:cNvSpPr>
          <p:nvPr>
            <p:ph type="body" idx="2"/>
          </p:nvPr>
        </p:nvSpPr>
        <p:spPr>
          <a:xfrm>
            <a:off x="3238389" y="2800350"/>
            <a:ext cx="272415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3" name="Google Shape;113;p23"/>
          <p:cNvSpPr/>
          <p:nvPr/>
        </p:nvSpPr>
        <p:spPr>
          <a:xfrm>
            <a:off x="6200552" y="2076450"/>
            <a:ext cx="571500" cy="571500"/>
          </a:xfrm>
          <a:prstGeom prst="ellipse">
            <a:avLst/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3"/>
          <p:cNvSpPr txBox="1"/>
          <p:nvPr/>
        </p:nvSpPr>
        <p:spPr>
          <a:xfrm>
            <a:off x="6198669" y="2093177"/>
            <a:ext cx="5715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B341"/>
              </a:buClr>
              <a:buSzPts val="2700"/>
              <a:buFont typeface="Arial"/>
              <a:buNone/>
            </a:pPr>
            <a:r>
              <a:rPr lang="ru" sz="2700" i="0" u="none" strike="noStrike" cap="none">
                <a:solidFill>
                  <a:srgbClr val="02B34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3"/>
          </p:nvPr>
        </p:nvSpPr>
        <p:spPr>
          <a:xfrm>
            <a:off x="6198669" y="2800350"/>
            <a:ext cx="272415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0353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Numbered list / 4">
  <p:cSld name="Numbered list / 4">
    <p:bg>
      <p:bgPr>
        <a:solidFill>
          <a:srgbClr val="F8F8F8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4" descr="Logo.pdf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4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Helvetica Neue"/>
              <a:buNone/>
              <a:defRPr sz="39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body" idx="1"/>
          </p:nvPr>
        </p:nvSpPr>
        <p:spPr>
          <a:xfrm>
            <a:off x="188616" y="2800350"/>
            <a:ext cx="2057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1" name="Google Shape;121;p24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898A8D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sp>
        <p:nvSpPr>
          <p:cNvPr id="122" name="Google Shape;122;p24"/>
          <p:cNvSpPr/>
          <p:nvPr/>
        </p:nvSpPr>
        <p:spPr>
          <a:xfrm>
            <a:off x="190500" y="2076450"/>
            <a:ext cx="571500" cy="571500"/>
          </a:xfrm>
          <a:prstGeom prst="ellipse">
            <a:avLst/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b="0" i="0" u="none" strike="noStrike" cap="none">
              <a:solidFill>
                <a:srgbClr val="1A1B2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4"/>
          <p:cNvSpPr txBox="1"/>
          <p:nvPr/>
        </p:nvSpPr>
        <p:spPr>
          <a:xfrm>
            <a:off x="188616" y="2093177"/>
            <a:ext cx="5715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B341"/>
              </a:buClr>
              <a:buSzPts val="2700"/>
              <a:buFont typeface="Arial"/>
              <a:buNone/>
            </a:pPr>
            <a:r>
              <a:rPr lang="ru" sz="2700" i="0" u="none" strike="noStrike" cap="none">
                <a:solidFill>
                  <a:srgbClr val="02B34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4" name="Google Shape;124;p24"/>
          <p:cNvSpPr/>
          <p:nvPr/>
        </p:nvSpPr>
        <p:spPr>
          <a:xfrm>
            <a:off x="2421122" y="2076450"/>
            <a:ext cx="571500" cy="571500"/>
          </a:xfrm>
          <a:prstGeom prst="ellipse">
            <a:avLst/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i="0" u="none" strike="noStrike" cap="none">
              <a:solidFill>
                <a:srgbClr val="1A1B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5" name="Google Shape;125;p24"/>
          <p:cNvSpPr txBox="1"/>
          <p:nvPr/>
        </p:nvSpPr>
        <p:spPr>
          <a:xfrm>
            <a:off x="2419239" y="2093177"/>
            <a:ext cx="5715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B341"/>
              </a:buClr>
              <a:buSzPts val="2700"/>
              <a:buFont typeface="Arial"/>
              <a:buNone/>
            </a:pPr>
            <a:r>
              <a:rPr lang="ru" sz="2700" i="0" u="none" strike="noStrike" cap="none">
                <a:solidFill>
                  <a:srgbClr val="02B34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2"/>
          </p:nvPr>
        </p:nvSpPr>
        <p:spPr>
          <a:xfrm>
            <a:off x="2419239" y="2800350"/>
            <a:ext cx="2057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7" name="Google Shape;127;p24"/>
          <p:cNvSpPr/>
          <p:nvPr/>
        </p:nvSpPr>
        <p:spPr>
          <a:xfrm>
            <a:off x="4647977" y="2076450"/>
            <a:ext cx="571500" cy="571500"/>
          </a:xfrm>
          <a:prstGeom prst="ellipse">
            <a:avLst/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i="0" u="none" strike="noStrike" cap="none">
              <a:solidFill>
                <a:srgbClr val="1A1B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8" name="Google Shape;128;p24"/>
          <p:cNvSpPr txBox="1"/>
          <p:nvPr/>
        </p:nvSpPr>
        <p:spPr>
          <a:xfrm>
            <a:off x="4646094" y="2093177"/>
            <a:ext cx="5715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B341"/>
              </a:buClr>
              <a:buSzPts val="2700"/>
              <a:buFont typeface="Arial"/>
              <a:buNone/>
            </a:pPr>
            <a:r>
              <a:rPr lang="ru" sz="2700" i="0" u="none" strike="noStrike" cap="none">
                <a:solidFill>
                  <a:srgbClr val="02B34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9" name="Google Shape;129;p24"/>
          <p:cNvSpPr txBox="1">
            <a:spLocks noGrp="1"/>
          </p:cNvSpPr>
          <p:nvPr>
            <p:ph type="body" idx="3"/>
          </p:nvPr>
        </p:nvSpPr>
        <p:spPr>
          <a:xfrm>
            <a:off x="4646094" y="2800350"/>
            <a:ext cx="2057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0" name="Google Shape;130;p24"/>
          <p:cNvSpPr/>
          <p:nvPr/>
        </p:nvSpPr>
        <p:spPr>
          <a:xfrm>
            <a:off x="6886531" y="2076450"/>
            <a:ext cx="571500" cy="571500"/>
          </a:xfrm>
          <a:prstGeom prst="ellipse">
            <a:avLst/>
          </a:prstGeom>
          <a:noFill/>
          <a:ln w="19050" cap="flat" cmpd="sng">
            <a:solidFill>
              <a:srgbClr val="02B341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endParaRPr sz="1400" i="0" u="none" strike="noStrike" cap="none">
              <a:solidFill>
                <a:srgbClr val="1A1B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24"/>
          <p:cNvSpPr txBox="1"/>
          <p:nvPr/>
        </p:nvSpPr>
        <p:spPr>
          <a:xfrm>
            <a:off x="6884648" y="2093177"/>
            <a:ext cx="5715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B341"/>
              </a:buClr>
              <a:buSzPts val="2700"/>
              <a:buFont typeface="Arial"/>
              <a:buNone/>
            </a:pPr>
            <a:r>
              <a:rPr lang="ru" sz="2700" i="0" u="none" strike="noStrike" cap="none">
                <a:solidFill>
                  <a:srgbClr val="02B34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4"/>
          </p:nvPr>
        </p:nvSpPr>
        <p:spPr>
          <a:xfrm>
            <a:off x="6884648" y="2800350"/>
            <a:ext cx="2057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68346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457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 descr="hello_text_highlight.pdf"/>
          <p:cNvPicPr preferRelativeResize="0"/>
          <p:nvPr/>
        </p:nvPicPr>
        <p:blipFill rotWithShape="1">
          <a:blip r:embed="rId18">
            <a:alphaModFix/>
          </a:blip>
          <a:srcRect/>
          <a:stretch/>
        </p:blipFill>
        <p:spPr>
          <a:xfrm>
            <a:off x="129000" y="922275"/>
            <a:ext cx="412815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13" descr="Logo.pdf"/>
          <p:cNvPicPr preferRelativeResize="0"/>
          <p:nvPr/>
        </p:nvPicPr>
        <p:blipFill rotWithShape="1">
          <a:blip r:embed="rId19">
            <a:alphaModFix/>
          </a:blip>
          <a:srcRect/>
          <a:stretch/>
        </p:blipFill>
        <p:spPr>
          <a:xfrm>
            <a:off x="190500" y="4731740"/>
            <a:ext cx="1242060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/>
          <p:nvPr/>
        </p:nvSpPr>
        <p:spPr>
          <a:xfrm>
            <a:off x="7550196" y="4767459"/>
            <a:ext cx="1406406" cy="195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spAutoFit/>
          </a:bodyPr>
          <a:lstStyle/>
          <a:p>
            <a:pPr marL="0" marR="0" lvl="0" indent="0" algn="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100"/>
              <a:buFont typeface="Arial"/>
              <a:buNone/>
            </a:pPr>
            <a:r>
              <a:rPr lang="ru" sz="1100" b="0" i="0" u="none" strike="noStrike" cap="none">
                <a:solidFill>
                  <a:srgbClr val="1A1B22"/>
                </a:solidFill>
                <a:latin typeface="Arial"/>
                <a:ea typeface="Arial"/>
                <a:cs typeface="Arial"/>
                <a:sym typeface="Arial"/>
              </a:rPr>
              <a:t>#анализ данных</a:t>
            </a:r>
            <a:endParaRPr sz="500"/>
          </a:p>
        </p:txBody>
      </p:sp>
      <p:pic>
        <p:nvPicPr>
          <p:cNvPr id="54" name="Google Shape;54;p13" descr="ill_hello.pdf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3905250" y="0"/>
            <a:ext cx="52387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4500562" y="4905375"/>
            <a:ext cx="138189" cy="140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Helvetica Neue"/>
              <a:buNone/>
              <a:defRPr sz="7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"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Наливайте чай, 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" sz="270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приветствуйте друг друга в чате и приготовьтесь хорошо провести время</a:t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5" r:id="rId4"/>
    <p:sldLayoutId id="2147483666" r:id="rId5"/>
    <p:sldLayoutId id="2147483667" r:id="rId6"/>
    <p:sldLayoutId id="2147483671" r:id="rId7"/>
    <p:sldLayoutId id="2147483681" r:id="rId8"/>
    <p:sldLayoutId id="2147483682" r:id="rId9"/>
    <p:sldLayoutId id="2147483683" r:id="rId10"/>
    <p:sldLayoutId id="2147483684" r:id="rId11"/>
    <p:sldLayoutId id="2147483686" r:id="rId12"/>
    <p:sldLayoutId id="2147483692" r:id="rId13"/>
    <p:sldLayoutId id="2147483731" r:id="rId14"/>
    <p:sldLayoutId id="2147483733" r:id="rId15"/>
    <p:sldLayoutId id="214748373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horturl.at/vAQTZ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grow.google/certificates/interview-warmup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2B341"/>
          </a:fgClr>
          <a:bgClr>
            <a:schemeClr val="bg1"/>
          </a:bgClr>
        </a:patt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86"/>
          <p:cNvSpPr txBox="1">
            <a:spLocks noGrp="1"/>
          </p:cNvSpPr>
          <p:nvPr>
            <p:ph type="title"/>
          </p:nvPr>
        </p:nvSpPr>
        <p:spPr>
          <a:xfrm>
            <a:off x="180975" y="193054"/>
            <a:ext cx="4200525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3900"/>
              <a:buFont typeface="Arial"/>
              <a:buNone/>
            </a:pPr>
            <a:r>
              <a:rPr lang="ru" sz="3900" i="0" u="none" strike="noStrike" cap="none" dirty="0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Поиск работы за границей в 2023 и не только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37" name="Google Shape;737;p86" descr="Bowl of pappardelle pasta with parsley butter, roasted hazelnuts and shaved parmesan chees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190500"/>
            <a:ext cx="4381500" cy="4762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149"/>
          <p:cNvSpPr txBox="1">
            <a:spLocks noGrp="1"/>
          </p:cNvSpPr>
          <p:nvPr>
            <p:ph type="body" idx="2"/>
          </p:nvPr>
        </p:nvSpPr>
        <p:spPr>
          <a:xfrm>
            <a:off x="4579275" y="2143953"/>
            <a:ext cx="2762250" cy="2719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000"/>
              <a:buFont typeface="Arial"/>
              <a:buNone/>
            </a:pPr>
            <a:r>
              <a:rPr lang="ru-RU" sz="2000" dirty="0"/>
              <a:t>Изучите заранее бизнес компании</a:t>
            </a:r>
            <a:endParaRPr dirty="0"/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r>
              <a:rPr lang="ru-RU" sz="1100" dirty="0"/>
              <a:t>Чем занимается компания</a:t>
            </a:r>
            <a:r>
              <a:rPr lang="ru" sz="1100" dirty="0"/>
              <a:t>?</a:t>
            </a:r>
            <a:endParaRPr dirty="0"/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r>
              <a:rPr lang="ru" sz="1100" dirty="0"/>
              <a:t>В каких странах функционирует?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r>
              <a:rPr lang="ru" sz="1100" dirty="0"/>
              <a:t>Какие у компании конкуренты?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endParaRPr lang="ru" sz="1100" dirty="0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</a:pPr>
            <a:endParaRPr lang="ru-RU" sz="800" dirty="0">
              <a:solidFill>
                <a:srgbClr val="898A8D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</a:pPr>
            <a:endParaRPr lang="ru-RU" sz="800" dirty="0">
              <a:solidFill>
                <a:srgbClr val="898A8D"/>
              </a:solidFill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Изучите </a:t>
            </a:r>
            <a:r>
              <a:rPr lang="en-US" sz="800" dirty="0">
                <a:solidFill>
                  <a:srgbClr val="898A8D"/>
                </a:solidFill>
              </a:rPr>
              <a:t>LinkedIn, </a:t>
            </a:r>
            <a:r>
              <a:rPr lang="ru-RU" sz="800" dirty="0">
                <a:solidFill>
                  <a:srgbClr val="898A8D"/>
                </a:solidFill>
              </a:rPr>
              <a:t>официальный сайт, последние достижения и цели – осведомленность и заинтересованность всегда производит хорошее впечатление </a:t>
            </a:r>
            <a:endParaRPr sz="800" dirty="0">
              <a:solidFill>
                <a:srgbClr val="898A8D"/>
              </a:solidFill>
            </a:endParaRPr>
          </a:p>
        </p:txBody>
      </p:sp>
      <p:sp>
        <p:nvSpPr>
          <p:cNvPr id="5" name="Google Shape;1203;p148">
            <a:extLst>
              <a:ext uri="{FF2B5EF4-FFF2-40B4-BE49-F238E27FC236}">
                <a16:creationId xmlns:a16="http://schemas.microsoft.com/office/drawing/2014/main" id="{CDE6BA12-73B1-4E2F-E742-CD3689D8F88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8760" y="2143953"/>
            <a:ext cx="2762250" cy="2363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000"/>
              <a:buFont typeface="Arial"/>
              <a:buNone/>
            </a:pPr>
            <a:r>
              <a:rPr lang="en-GB" sz="2000" dirty="0">
                <a:solidFill>
                  <a:srgbClr val="00B050"/>
                </a:solidFill>
              </a:rPr>
              <a:t>Tell me about yourself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r>
              <a:rPr lang="ru-RU" sz="1000" dirty="0">
                <a:solidFill>
                  <a:srgbClr val="00B050"/>
                </a:solidFill>
              </a:rPr>
              <a:t>Имя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r>
              <a:rPr lang="ru-RU" sz="1000" dirty="0">
                <a:solidFill>
                  <a:srgbClr val="00B050"/>
                </a:solidFill>
              </a:rPr>
              <a:t>Образование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r>
              <a:rPr lang="ru-RU" sz="1000" dirty="0">
                <a:solidFill>
                  <a:srgbClr val="00B050"/>
                </a:solidFill>
              </a:rPr>
              <a:t>Опыт в хронологическом порядке. Основной акцент на самый последний опыт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r>
              <a:rPr lang="ru-RU" sz="1000" dirty="0">
                <a:solidFill>
                  <a:srgbClr val="00B050"/>
                </a:solidFill>
              </a:rPr>
              <a:t>Расскажите, почему вы ищете новую работу и что для вас важно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endParaRPr lang="ru-RU" sz="1000" dirty="0"/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Улыбайтесь глазами </a:t>
            </a:r>
            <a:r>
              <a:rPr lang="ru-RU" sz="800" dirty="0">
                <a:solidFill>
                  <a:srgbClr val="898A8D"/>
                </a:solidFill>
                <a:sym typeface="Wingdings" pitchFamily="2" charset="2"/>
              </a:rPr>
              <a:t></a:t>
            </a:r>
            <a:endParaRPr lang="ru-RU" sz="800" dirty="0">
              <a:solidFill>
                <a:srgbClr val="898A8D"/>
              </a:solidFill>
            </a:endParaRPr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Будьте готовы, что вас спросят о причинах смены работы</a:t>
            </a:r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Рассказ длится не более 4-5 минут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endParaRPr lang="ru-RU" sz="1100" dirty="0"/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endParaRPr lang="ru-RU" sz="1100" dirty="0"/>
          </a:p>
        </p:txBody>
      </p:sp>
      <p:sp>
        <p:nvSpPr>
          <p:cNvPr id="10" name="Google Shape;1202;p148">
            <a:extLst>
              <a:ext uri="{FF2B5EF4-FFF2-40B4-BE49-F238E27FC236}">
                <a16:creationId xmlns:a16="http://schemas.microsoft.com/office/drawing/2014/main" id="{E109DD53-F20E-7158-3321-39D38C9C04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ru-RU" dirty="0"/>
              <a:t>Ключевые моменты </a:t>
            </a:r>
            <a:r>
              <a:rPr lang="ru" sz="2700" dirty="0"/>
              <a:t>собеседования с </a:t>
            </a:r>
            <a:r>
              <a:rPr lang="en-US" sz="2700" dirty="0"/>
              <a:t>HR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43863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10;p149">
            <a:extLst>
              <a:ext uri="{FF2B5EF4-FFF2-40B4-BE49-F238E27FC236}">
                <a16:creationId xmlns:a16="http://schemas.microsoft.com/office/drawing/2014/main" id="{11979996-31D7-636B-A7C6-558BA135BA1E}"/>
              </a:ext>
            </a:extLst>
          </p:cNvPr>
          <p:cNvSpPr txBox="1">
            <a:spLocks/>
          </p:cNvSpPr>
          <p:nvPr/>
        </p:nvSpPr>
        <p:spPr>
          <a:xfrm>
            <a:off x="4718222" y="2143953"/>
            <a:ext cx="2762250" cy="2606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lnSpc>
                <a:spcPct val="110000"/>
              </a:lnSpc>
              <a:buSzPts val="2000"/>
              <a:buFont typeface="Arial"/>
              <a:buNone/>
            </a:pPr>
            <a:r>
              <a:rPr lang="ru-RU" sz="2000" dirty="0">
                <a:solidFill>
                  <a:srgbClr val="00B050"/>
                </a:solidFill>
              </a:rPr>
              <a:t>Изучите заранее культуру компании</a:t>
            </a:r>
            <a:endParaRPr lang="ru-RU" dirty="0">
              <a:solidFill>
                <a:srgbClr val="00B050"/>
              </a:solidFill>
            </a:endParaRP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>
                <a:solidFill>
                  <a:srgbClr val="00B050"/>
                </a:solidFill>
              </a:rPr>
              <a:t>В чем заключаются ценности?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>
                <a:solidFill>
                  <a:srgbClr val="00B050"/>
                </a:solidFill>
              </a:rPr>
              <a:t>На каких идеях основывается культура?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endParaRPr lang="ru-RU" sz="1100" dirty="0">
              <a:solidFill>
                <a:srgbClr val="00B050"/>
              </a:solidFill>
            </a:endParaRP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endParaRPr lang="ru-RU" sz="1100" dirty="0">
              <a:solidFill>
                <a:srgbClr val="00B050"/>
              </a:solidFill>
            </a:endParaRPr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Компании с развитой корпоративной культурой часто пишут об этом в публичных пространствах, потому что ею гордятся. Изучите </a:t>
            </a:r>
            <a:r>
              <a:rPr lang="en-GB" sz="800" dirty="0">
                <a:solidFill>
                  <a:srgbClr val="898A8D"/>
                </a:solidFill>
              </a:rPr>
              <a:t>LinkedIn</a:t>
            </a:r>
            <a:r>
              <a:rPr lang="ru-RU" sz="800" dirty="0">
                <a:solidFill>
                  <a:srgbClr val="898A8D"/>
                </a:solidFill>
              </a:rPr>
              <a:t> и официальный сайт.</a:t>
            </a:r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За 30 минут </a:t>
            </a:r>
            <a:r>
              <a:rPr lang="en-GB" sz="800" dirty="0">
                <a:solidFill>
                  <a:srgbClr val="898A8D"/>
                </a:solidFill>
              </a:rPr>
              <a:t>HR </a:t>
            </a:r>
            <a:r>
              <a:rPr lang="ru-RU" sz="800" dirty="0">
                <a:solidFill>
                  <a:srgbClr val="898A8D"/>
                </a:solidFill>
              </a:rPr>
              <a:t>должен понять, какие у вас ценности и сможете ли вы соответствовать культуре компании</a:t>
            </a:r>
          </a:p>
        </p:txBody>
      </p:sp>
      <p:sp>
        <p:nvSpPr>
          <p:cNvPr id="4" name="Google Shape;1210;p149">
            <a:extLst>
              <a:ext uri="{FF2B5EF4-FFF2-40B4-BE49-F238E27FC236}">
                <a16:creationId xmlns:a16="http://schemas.microsoft.com/office/drawing/2014/main" id="{A078DC35-2251-3E2C-D5D1-1711CB0F901B}"/>
              </a:ext>
            </a:extLst>
          </p:cNvPr>
          <p:cNvSpPr txBox="1">
            <a:spLocks/>
          </p:cNvSpPr>
          <p:nvPr/>
        </p:nvSpPr>
        <p:spPr>
          <a:xfrm>
            <a:off x="188760" y="2143953"/>
            <a:ext cx="2762250" cy="2719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lnSpc>
                <a:spcPct val="110000"/>
              </a:lnSpc>
              <a:buSzPts val="2000"/>
              <a:buFont typeface="Arial"/>
              <a:buNone/>
            </a:pPr>
            <a:r>
              <a:rPr lang="ru-RU" sz="2000" dirty="0"/>
              <a:t>Изучите заранее бизнес компании</a:t>
            </a:r>
            <a:endParaRPr lang="ru-RU" dirty="0"/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/>
              <a:t>Чем занимается компания?</a:t>
            </a:r>
            <a:endParaRPr lang="ru-RU" dirty="0"/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/>
              <a:t>В каких странах функционирует?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/>
              <a:t>Какие у компании конкуренты?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endParaRPr lang="ru-RU" sz="1100" dirty="0"/>
          </a:p>
          <a:p>
            <a:pPr marL="0" indent="0">
              <a:lnSpc>
                <a:spcPct val="120000"/>
              </a:lnSpc>
              <a:buSzPts val="1300"/>
            </a:pPr>
            <a:endParaRPr lang="ru-RU" sz="800" dirty="0">
              <a:solidFill>
                <a:srgbClr val="898A8D"/>
              </a:solidFill>
            </a:endParaRPr>
          </a:p>
          <a:p>
            <a:pPr marL="0" indent="0">
              <a:lnSpc>
                <a:spcPct val="120000"/>
              </a:lnSpc>
              <a:buSzPts val="1300"/>
            </a:pPr>
            <a:endParaRPr lang="ru-RU" sz="800" dirty="0">
              <a:solidFill>
                <a:srgbClr val="898A8D"/>
              </a:solidFill>
            </a:endParaRPr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Изучите </a:t>
            </a:r>
            <a:r>
              <a:rPr lang="en-GB" sz="800" dirty="0">
                <a:solidFill>
                  <a:srgbClr val="898A8D"/>
                </a:solidFill>
              </a:rPr>
              <a:t>LinkedIn, </a:t>
            </a:r>
            <a:r>
              <a:rPr lang="ru-RU" sz="800" dirty="0">
                <a:solidFill>
                  <a:srgbClr val="898A8D"/>
                </a:solidFill>
              </a:rPr>
              <a:t>официальный сайт, последние достижения и цели – осведомленность и заинтересованность всегда производит хорошее впечатление </a:t>
            </a:r>
          </a:p>
        </p:txBody>
      </p:sp>
      <p:sp>
        <p:nvSpPr>
          <p:cNvPr id="12" name="Google Shape;1202;p148">
            <a:extLst>
              <a:ext uri="{FF2B5EF4-FFF2-40B4-BE49-F238E27FC236}">
                <a16:creationId xmlns:a16="http://schemas.microsoft.com/office/drawing/2014/main" id="{E82AF8EA-371D-1687-2BCF-3D2B604BE0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ru-RU" dirty="0"/>
              <a:t>Ключевые моменты </a:t>
            </a:r>
            <a:r>
              <a:rPr lang="ru" sz="2700" dirty="0"/>
              <a:t>собеседования с </a:t>
            </a:r>
            <a:r>
              <a:rPr lang="en-US" sz="2700" dirty="0"/>
              <a:t>HR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0467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10;p149">
            <a:extLst>
              <a:ext uri="{FF2B5EF4-FFF2-40B4-BE49-F238E27FC236}">
                <a16:creationId xmlns:a16="http://schemas.microsoft.com/office/drawing/2014/main" id="{11979996-31D7-636B-A7C6-558BA135BA1E}"/>
              </a:ext>
            </a:extLst>
          </p:cNvPr>
          <p:cNvSpPr txBox="1">
            <a:spLocks/>
          </p:cNvSpPr>
          <p:nvPr/>
        </p:nvSpPr>
        <p:spPr>
          <a:xfrm>
            <a:off x="188760" y="2143953"/>
            <a:ext cx="2762250" cy="2606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lnSpc>
                <a:spcPct val="110000"/>
              </a:lnSpc>
              <a:buSzPts val="2000"/>
              <a:buFont typeface="Arial"/>
              <a:buNone/>
            </a:pPr>
            <a:r>
              <a:rPr lang="ru-RU" sz="2000" dirty="0">
                <a:solidFill>
                  <a:srgbClr val="00B050"/>
                </a:solidFill>
              </a:rPr>
              <a:t>Изучите заранее культуру компании</a:t>
            </a:r>
            <a:endParaRPr lang="ru-RU" dirty="0">
              <a:solidFill>
                <a:srgbClr val="00B050"/>
              </a:solidFill>
            </a:endParaRP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>
                <a:solidFill>
                  <a:srgbClr val="00B050"/>
                </a:solidFill>
              </a:rPr>
              <a:t>В чем заключаются ценности?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>
                <a:solidFill>
                  <a:srgbClr val="00B050"/>
                </a:solidFill>
              </a:rPr>
              <a:t>На каких идеях основывается культура?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endParaRPr lang="ru-RU" sz="1100" dirty="0">
              <a:solidFill>
                <a:srgbClr val="00B050"/>
              </a:solidFill>
            </a:endParaRP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endParaRPr lang="ru-RU" sz="1100" dirty="0">
              <a:solidFill>
                <a:srgbClr val="00B050"/>
              </a:solidFill>
            </a:endParaRPr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Компании с развитой корпоративной культурой часто пишут об этом в публичных пространствах, потом что ею гордятся. Изучите </a:t>
            </a:r>
            <a:r>
              <a:rPr lang="en-GB" sz="800" dirty="0">
                <a:solidFill>
                  <a:srgbClr val="898A8D"/>
                </a:solidFill>
              </a:rPr>
              <a:t>LinkedIn</a:t>
            </a:r>
            <a:r>
              <a:rPr lang="ru-RU" sz="800" dirty="0">
                <a:solidFill>
                  <a:srgbClr val="898A8D"/>
                </a:solidFill>
              </a:rPr>
              <a:t> и официальный сайт.</a:t>
            </a:r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За 30 минут </a:t>
            </a:r>
            <a:r>
              <a:rPr lang="en-GB" sz="800" dirty="0">
                <a:solidFill>
                  <a:srgbClr val="898A8D"/>
                </a:solidFill>
              </a:rPr>
              <a:t>HR </a:t>
            </a:r>
            <a:r>
              <a:rPr lang="ru-RU" sz="800" dirty="0">
                <a:solidFill>
                  <a:srgbClr val="898A8D"/>
                </a:solidFill>
              </a:rPr>
              <a:t>должен понять, какие у вас ценности и сможете ли вы соответствовать культуре компании</a:t>
            </a:r>
          </a:p>
        </p:txBody>
      </p:sp>
      <p:sp>
        <p:nvSpPr>
          <p:cNvPr id="12" name="Google Shape;1202;p148">
            <a:extLst>
              <a:ext uri="{FF2B5EF4-FFF2-40B4-BE49-F238E27FC236}">
                <a16:creationId xmlns:a16="http://schemas.microsoft.com/office/drawing/2014/main" id="{E82AF8EA-371D-1687-2BCF-3D2B604BE0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ru-RU" dirty="0"/>
              <a:t>Ключевые моменты </a:t>
            </a:r>
            <a:r>
              <a:rPr lang="ru" sz="2700" dirty="0"/>
              <a:t>собеседования с </a:t>
            </a:r>
            <a:r>
              <a:rPr lang="en-US" sz="2700" dirty="0"/>
              <a:t>HR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endParaRPr dirty="0"/>
          </a:p>
        </p:txBody>
      </p:sp>
      <p:sp>
        <p:nvSpPr>
          <p:cNvPr id="2" name="Google Shape;1210;p149">
            <a:extLst>
              <a:ext uri="{FF2B5EF4-FFF2-40B4-BE49-F238E27FC236}">
                <a16:creationId xmlns:a16="http://schemas.microsoft.com/office/drawing/2014/main" id="{C12BDF07-07FE-1EB4-AD31-24931E0F9239}"/>
              </a:ext>
            </a:extLst>
          </p:cNvPr>
          <p:cNvSpPr txBox="1">
            <a:spLocks/>
          </p:cNvSpPr>
          <p:nvPr/>
        </p:nvSpPr>
        <p:spPr>
          <a:xfrm>
            <a:off x="4718222" y="2143953"/>
            <a:ext cx="2762250" cy="2606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lnSpc>
                <a:spcPct val="110000"/>
              </a:lnSpc>
              <a:buSzPts val="2000"/>
              <a:buFont typeface="Arial"/>
              <a:buNone/>
            </a:pPr>
            <a:r>
              <a:rPr lang="ru-RU" sz="2000" dirty="0">
                <a:solidFill>
                  <a:schemeClr val="tx1"/>
                </a:solidFill>
              </a:rPr>
              <a:t>Поддерживайте диалог</a:t>
            </a:r>
            <a:endParaRPr lang="ru-RU" dirty="0">
              <a:solidFill>
                <a:schemeClr val="tx1"/>
              </a:solidFill>
            </a:endParaRP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050" dirty="0">
                <a:solidFill>
                  <a:schemeClr val="tx1"/>
                </a:solidFill>
              </a:rPr>
              <a:t>Будьте открытыми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050" dirty="0">
                <a:solidFill>
                  <a:schemeClr val="tx1"/>
                </a:solidFill>
              </a:rPr>
              <a:t>Не перебивайте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050" dirty="0">
                <a:solidFill>
                  <a:schemeClr val="tx1"/>
                </a:solidFill>
              </a:rPr>
              <a:t>Благодарите за вопросы, а в конце интервью – за беседу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050" dirty="0">
                <a:solidFill>
                  <a:schemeClr val="tx1"/>
                </a:solidFill>
              </a:rPr>
              <a:t>Задавайте вопросы сами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050" dirty="0">
                <a:solidFill>
                  <a:schemeClr val="tx1"/>
                </a:solidFill>
              </a:rPr>
              <a:t>Если не знаете, что ответить, прямо попросите время на ответ и не торопитесь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050" dirty="0">
                <a:solidFill>
                  <a:schemeClr val="tx1"/>
                </a:solidFill>
              </a:rPr>
              <a:t>Подготовьтесь к вопросам заранее</a:t>
            </a:r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Следуя вышеперечисленным советам, вы покажете себя как уверенного в себе профессионала, уважающего своего собеседника 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endParaRPr lang="ru-RU" sz="11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698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10;p149">
            <a:extLst>
              <a:ext uri="{FF2B5EF4-FFF2-40B4-BE49-F238E27FC236}">
                <a16:creationId xmlns:a16="http://schemas.microsoft.com/office/drawing/2014/main" id="{7AECD63D-5466-52C1-7E43-CD1667D6D7CF}"/>
              </a:ext>
            </a:extLst>
          </p:cNvPr>
          <p:cNvSpPr txBox="1">
            <a:spLocks/>
          </p:cNvSpPr>
          <p:nvPr/>
        </p:nvSpPr>
        <p:spPr>
          <a:xfrm>
            <a:off x="188759" y="2143953"/>
            <a:ext cx="2861937" cy="2700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lnSpc>
                <a:spcPct val="110000"/>
              </a:lnSpc>
              <a:buSzPts val="2000"/>
              <a:buFont typeface="Arial"/>
              <a:buNone/>
            </a:pPr>
            <a:r>
              <a:rPr lang="ru-RU" sz="2000" dirty="0">
                <a:solidFill>
                  <a:srgbClr val="00B050"/>
                </a:solidFill>
              </a:rPr>
              <a:t>Поддерживайте диалог</a:t>
            </a:r>
            <a:endParaRPr lang="ru-RU" dirty="0">
              <a:solidFill>
                <a:srgbClr val="00B050"/>
              </a:solidFill>
            </a:endParaRP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>
                <a:solidFill>
                  <a:srgbClr val="00B050"/>
                </a:solidFill>
              </a:rPr>
              <a:t>Будьте открытыми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>
                <a:solidFill>
                  <a:srgbClr val="00B050"/>
                </a:solidFill>
              </a:rPr>
              <a:t>Не перебивайте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>
                <a:solidFill>
                  <a:srgbClr val="00B050"/>
                </a:solidFill>
              </a:rPr>
              <a:t>Благодарите за вопросы, а в конце интервью – за беседу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>
                <a:solidFill>
                  <a:srgbClr val="00B050"/>
                </a:solidFill>
              </a:rPr>
              <a:t>Задавайте вопросы сами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>
                <a:solidFill>
                  <a:srgbClr val="00B050"/>
                </a:solidFill>
              </a:rPr>
              <a:t>Если не знаете, что ответить, прямо попросите время на ответ и не торопитесь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r>
              <a:rPr lang="ru-RU" sz="1100" dirty="0">
                <a:solidFill>
                  <a:srgbClr val="00B050"/>
                </a:solidFill>
              </a:rPr>
              <a:t>Подготовьтесь к вопросам заранее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endParaRPr lang="ru-RU" sz="1100" dirty="0">
              <a:solidFill>
                <a:srgbClr val="00B050"/>
              </a:solidFill>
            </a:endParaRPr>
          </a:p>
          <a:p>
            <a:pPr marL="0" indent="0">
              <a:lnSpc>
                <a:spcPct val="120000"/>
              </a:lnSpc>
              <a:buSzPts val="1300"/>
            </a:pPr>
            <a:endParaRPr lang="ru-RU" sz="1100" dirty="0">
              <a:solidFill>
                <a:srgbClr val="00B050"/>
              </a:solidFill>
            </a:endParaRP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endParaRPr lang="ru-RU" sz="1100" dirty="0">
              <a:solidFill>
                <a:srgbClr val="00B050"/>
              </a:solidFill>
            </a:endParaRPr>
          </a:p>
        </p:txBody>
      </p:sp>
      <p:sp>
        <p:nvSpPr>
          <p:cNvPr id="9" name="Google Shape;1202;p148">
            <a:extLst>
              <a:ext uri="{FF2B5EF4-FFF2-40B4-BE49-F238E27FC236}">
                <a16:creationId xmlns:a16="http://schemas.microsoft.com/office/drawing/2014/main" id="{572D508F-5A2F-9504-80B4-F820EA52AE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ru-RU" dirty="0"/>
              <a:t>Ключевые моменты </a:t>
            </a:r>
            <a:r>
              <a:rPr lang="ru" sz="2700" dirty="0"/>
              <a:t>собеседования с </a:t>
            </a:r>
            <a:r>
              <a:rPr lang="en-US" sz="2700" dirty="0"/>
              <a:t>HR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0836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31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3906577" cy="1214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-RU" dirty="0"/>
              <a:t>Примеры вопросов</a:t>
            </a:r>
            <a:endParaRPr dirty="0"/>
          </a:p>
        </p:txBody>
      </p:sp>
      <p:sp>
        <p:nvSpPr>
          <p:cNvPr id="1041" name="Google Shape;1041;p131"/>
          <p:cNvSpPr txBox="1">
            <a:spLocks noGrp="1"/>
          </p:cNvSpPr>
          <p:nvPr>
            <p:ph type="body" idx="1"/>
          </p:nvPr>
        </p:nvSpPr>
        <p:spPr>
          <a:xfrm>
            <a:off x="190500" y="271420"/>
            <a:ext cx="4221092" cy="30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endParaRPr lang="en-GE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0000" indent="-336550">
              <a:spcBef>
                <a:spcPts val="0"/>
              </a:spcBef>
              <a:buFont typeface="Helvetica Neue"/>
              <a:buChar char="●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Can you tell me a little about yourself? </a:t>
            </a:r>
            <a:endParaRPr lang="ru-RU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do you know about our company?</a:t>
            </a:r>
            <a:endParaRPr lang="ru-RU" sz="16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/>
              <a:t>Why did you apply for this position? </a:t>
            </a:r>
            <a:endParaRPr lang="ru-RU" sz="1600" dirty="0"/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600" dirty="0"/>
              <a:t>Why are you looking to leave your current company? </a:t>
            </a:r>
            <a:endParaRPr lang="ru-RU" sz="1600" dirty="0"/>
          </a:p>
          <a:p>
            <a:pPr marL="360000" indent="-336550">
              <a:spcBef>
                <a:spcPts val="0"/>
              </a:spcBef>
              <a:buFont typeface="Helvetica Neue"/>
              <a:buChar char="●"/>
            </a:pPr>
            <a:r>
              <a:rPr lang="en-GB" sz="1600" dirty="0"/>
              <a:t>What are your greatest professional strengths?</a:t>
            </a:r>
            <a:endParaRPr lang="ru-RU" sz="1600" dirty="0"/>
          </a:p>
          <a:p>
            <a:pPr marL="360000" indent="-336550">
              <a:spcBef>
                <a:spcPts val="0"/>
              </a:spcBef>
              <a:buFont typeface="Helvetica Neue"/>
              <a:buChar char="●"/>
            </a:pPr>
            <a:r>
              <a:rPr lang="en-GB" sz="1600" dirty="0"/>
              <a:t>What is your greatest weakness?</a:t>
            </a:r>
            <a:endParaRPr lang="ru-RU" sz="1600" dirty="0"/>
          </a:p>
          <a:p>
            <a:pPr marL="360000" indent="-336550">
              <a:spcBef>
                <a:spcPts val="0"/>
              </a:spcBef>
              <a:buFont typeface="Helvetica Neue"/>
              <a:buChar char="●"/>
            </a:pPr>
            <a:r>
              <a:rPr lang="en-GB" sz="1600" dirty="0"/>
              <a:t>How much money are you looking to earn? </a:t>
            </a:r>
            <a:endParaRPr lang="ru-RU" sz="1600" dirty="0"/>
          </a:p>
          <a:p>
            <a:pPr marL="360000" indent="-336550">
              <a:spcBef>
                <a:spcPts val="0"/>
              </a:spcBef>
              <a:buFont typeface="Helvetica Neue"/>
              <a:buChar char="●"/>
            </a:pPr>
            <a:r>
              <a:rPr lang="en-GB" sz="1600" dirty="0">
                <a:solidFill>
                  <a:srgbClr val="16001C"/>
                </a:solidFill>
                <a:effectLst/>
                <a:latin typeface="ArialMT"/>
              </a:rPr>
              <a:t>What would you say is the most important thing you are looking for in a job? </a:t>
            </a:r>
            <a:endParaRPr lang="ru-RU" sz="1600" dirty="0">
              <a:solidFill>
                <a:srgbClr val="16001C"/>
              </a:solidFill>
              <a:effectLst/>
              <a:latin typeface="ArialMT"/>
            </a:endParaRPr>
          </a:p>
          <a:p>
            <a:pPr marL="360000" indent="-336550">
              <a:spcBef>
                <a:spcPts val="0"/>
              </a:spcBef>
              <a:buFont typeface="Helvetica Neue"/>
              <a:buChar char="●"/>
            </a:pPr>
            <a:r>
              <a:rPr lang="en-GB" sz="1600" dirty="0">
                <a:solidFill>
                  <a:srgbClr val="16001C"/>
                </a:solidFill>
                <a:effectLst/>
                <a:latin typeface="ArialMT"/>
              </a:rPr>
              <a:t>Describe some things you particularly liked about your last job? </a:t>
            </a:r>
          </a:p>
          <a:p>
            <a:pPr marL="360000" indent="-336550">
              <a:spcBef>
                <a:spcPts val="0"/>
              </a:spcBef>
              <a:buFont typeface="Helvetica Neue"/>
              <a:buChar char="●"/>
            </a:pPr>
            <a:endParaRPr lang="en-GB" sz="1600" dirty="0">
              <a:solidFill>
                <a:srgbClr val="16001C"/>
              </a:solidFill>
              <a:effectLst/>
              <a:latin typeface="ArialMT"/>
            </a:endParaRPr>
          </a:p>
          <a:p>
            <a:pPr marL="360000" indent="-336550">
              <a:spcBef>
                <a:spcPts val="0"/>
              </a:spcBef>
              <a:buFont typeface="Helvetica Neue"/>
              <a:buChar char="●"/>
            </a:pPr>
            <a:endParaRPr lang="ru-RU" sz="1600" dirty="0"/>
          </a:p>
          <a:p>
            <a:pPr marL="360000" indent="-336550">
              <a:spcBef>
                <a:spcPts val="0"/>
              </a:spcBef>
              <a:buFont typeface="Helvetica Neue"/>
              <a:buChar char="●"/>
            </a:pPr>
            <a:endParaRPr dirty="0"/>
          </a:p>
        </p:txBody>
      </p:sp>
      <p:pic>
        <p:nvPicPr>
          <p:cNvPr id="3" name="Google Shape;849;p104" descr="ill_05.pdf">
            <a:extLst>
              <a:ext uri="{FF2B5EF4-FFF2-40B4-BE49-F238E27FC236}">
                <a16:creationId xmlns:a16="http://schemas.microsoft.com/office/drawing/2014/main" id="{C556DF61-F051-0B7A-02BF-0D812A93E731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190500"/>
            <a:ext cx="4381500" cy="47625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84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134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en-US" sz="2700" dirty="0"/>
              <a:t>Behavioral interview 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A8BB8D-3660-51D5-1DC1-B70491CFA5D5}"/>
              </a:ext>
            </a:extLst>
          </p:cNvPr>
          <p:cNvSpPr txBox="1"/>
          <p:nvPr/>
        </p:nvSpPr>
        <p:spPr>
          <a:xfrm>
            <a:off x="180975" y="1024907"/>
            <a:ext cx="2950643" cy="12464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Цели:</a:t>
            </a:r>
          </a:p>
          <a:p>
            <a:r>
              <a:rPr lang="ru-RU" sz="110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— определить, обладаете ли вы значимыми для должности </a:t>
            </a:r>
            <a:r>
              <a:rPr lang="en-US" sz="110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soft skills</a:t>
            </a:r>
            <a:endParaRPr lang="ru-RU" sz="1100" dirty="0">
              <a:solidFill>
                <a:srgbClr val="00B05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ru-RU" sz="1100" dirty="0">
              <a:solidFill>
                <a:srgbClr val="00B05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ru-RU" sz="110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— спрогнозировать, как вы поступите в той или иной ситуации</a:t>
            </a:r>
            <a:endParaRPr lang="en-GE" sz="1100" dirty="0">
              <a:solidFill>
                <a:srgbClr val="00B05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054931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D95C6-BF1E-E99D-7A9F-3D2F29C36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975" y="142875"/>
            <a:ext cx="7247513" cy="819150"/>
          </a:xfrm>
        </p:spPr>
        <p:txBody>
          <a:bodyPr/>
          <a:lstStyle/>
          <a:p>
            <a:r>
              <a:rPr lang="ru-RU" dirty="0"/>
              <a:t>Модель </a:t>
            </a:r>
            <a:r>
              <a:rPr lang="en-GB" dirty="0"/>
              <a:t>PARLA</a:t>
            </a:r>
            <a:r>
              <a:rPr lang="ru-RU" dirty="0"/>
              <a:t> - </a:t>
            </a:r>
            <a:r>
              <a:rPr lang="ru-RU" sz="1200" dirty="0"/>
              <a:t>метод проведения поведенческого собеседования</a:t>
            </a:r>
            <a:endParaRPr lang="en-G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27F707-A75E-0475-F254-F7C0B25AFAE0}"/>
              </a:ext>
            </a:extLst>
          </p:cNvPr>
          <p:cNvSpPr txBox="1"/>
          <p:nvPr/>
        </p:nvSpPr>
        <p:spPr>
          <a:xfrm>
            <a:off x="180976" y="665739"/>
            <a:ext cx="575857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240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 – problem</a:t>
            </a:r>
            <a:r>
              <a:rPr lang="ru-RU" sz="90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ru-RU" sz="100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 начале разговора потребуется вспомнить самую сложную ситуацию, с которой вы сталкивались в процессе выполнения должностных обязанностей</a:t>
            </a:r>
          </a:p>
          <a:p>
            <a:pPr algn="l"/>
            <a:endParaRPr lang="ru-RU" sz="900" dirty="0">
              <a:solidFill>
                <a:srgbClr val="898A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l"/>
            <a:r>
              <a:rPr lang="en-GB" sz="240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</a:rPr>
              <a:t>A – action </a:t>
            </a:r>
            <a:r>
              <a:rPr lang="ru-RU" sz="100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Интервьюер попросит описать действия, направленные на преодоление препятствия</a:t>
            </a:r>
          </a:p>
          <a:p>
            <a:pPr algn="l"/>
            <a:endParaRPr lang="ru-RU" sz="900" dirty="0">
              <a:solidFill>
                <a:srgbClr val="898A8D"/>
              </a:solidFill>
              <a:latin typeface="Helvetica Neue"/>
              <a:ea typeface="Helvetica Neue"/>
              <a:cs typeface="Helvetica Neue"/>
            </a:endParaRPr>
          </a:p>
          <a:p>
            <a:pPr algn="l"/>
            <a:r>
              <a:rPr lang="en-GB" sz="240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</a:rPr>
              <a:t>R – result </a:t>
            </a:r>
            <a:r>
              <a:rPr lang="ru-RU" sz="100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На данном этапе нужно будет рассказать, удалось ли справиться с трудностями или вы потерпели неудачу</a:t>
            </a:r>
          </a:p>
          <a:p>
            <a:pPr algn="l"/>
            <a:endParaRPr lang="ru-RU" sz="900" dirty="0">
              <a:solidFill>
                <a:srgbClr val="898A8D"/>
              </a:solidFill>
              <a:latin typeface="Helvetica Neue"/>
              <a:ea typeface="Helvetica Neue"/>
              <a:cs typeface="Helvetica Neue"/>
            </a:endParaRPr>
          </a:p>
          <a:p>
            <a:pPr algn="l"/>
            <a:r>
              <a:rPr lang="en-GB" sz="240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</a:rPr>
              <a:t>L – learned </a:t>
            </a:r>
            <a:r>
              <a:rPr lang="ru-RU" sz="100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Здесь придется поделиться вынесенными из сложившейся ситуации уроками: удалось ли понять причины, по котором вы столкнулись со сложностями, можно ли было их избежать, почему не получилось на 100% закрыть проблему</a:t>
            </a:r>
          </a:p>
          <a:p>
            <a:pPr algn="l"/>
            <a:endParaRPr lang="ru-RU" sz="900" dirty="0">
              <a:solidFill>
                <a:srgbClr val="898A8D"/>
              </a:solidFill>
              <a:latin typeface="Helvetica Neue"/>
              <a:ea typeface="Helvetica Neue"/>
              <a:cs typeface="Helvetica Neue"/>
            </a:endParaRPr>
          </a:p>
          <a:p>
            <a:pPr algn="l"/>
            <a:r>
              <a:rPr lang="en-GB" sz="240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</a:rPr>
              <a:t>A – applied </a:t>
            </a:r>
            <a:r>
              <a:rPr lang="ru-RU" sz="100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В итоге интервьюер попытается выяснить, как вы использовали полученный опыт, и помогли ли сделанные выводы предупредить возникновение трудностей в дальнейшем</a:t>
            </a:r>
            <a:endParaRPr lang="ru-RU" sz="900" dirty="0">
              <a:solidFill>
                <a:srgbClr val="898A8D"/>
              </a:solidFill>
              <a:latin typeface="Helvetica Neue"/>
              <a:ea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435053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31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3906577" cy="1214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-RU" dirty="0"/>
              <a:t>Примеры вопросов на </a:t>
            </a:r>
            <a:r>
              <a:rPr lang="en-US" sz="2700" dirty="0"/>
              <a:t>Behavioral interview </a:t>
            </a:r>
            <a:endParaRPr dirty="0"/>
          </a:p>
        </p:txBody>
      </p:sp>
      <p:sp>
        <p:nvSpPr>
          <p:cNvPr id="1041" name="Google Shape;1041;p131"/>
          <p:cNvSpPr txBox="1">
            <a:spLocks noGrp="1"/>
          </p:cNvSpPr>
          <p:nvPr>
            <p:ph type="body" idx="1"/>
          </p:nvPr>
        </p:nvSpPr>
        <p:spPr>
          <a:xfrm>
            <a:off x="180975" y="770480"/>
            <a:ext cx="4221092" cy="30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endParaRPr lang="en-GE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6350" indent="-342900">
              <a:spcBef>
                <a:spcPts val="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Tell me about a challenge or conflict you've faced at work, and how you dealt with it. </a:t>
            </a:r>
            <a:endParaRPr lang="ru-RU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66350" indent="-342900">
              <a:spcBef>
                <a:spcPts val="0"/>
              </a:spcBef>
              <a:buFont typeface="+mj-lt"/>
              <a:buAutoNum type="arabicPeriod"/>
            </a:pPr>
            <a:r>
              <a:rPr lang="en-GB" sz="1600" dirty="0">
                <a:solidFill>
                  <a:srgbClr val="16001C"/>
                </a:solidFill>
                <a:effectLst/>
                <a:latin typeface="ArialMT"/>
              </a:rPr>
              <a:t>Do you prefer working alone or in groups? </a:t>
            </a:r>
            <a:endParaRPr lang="en-US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6635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Tell Me About a Time You Failed</a:t>
            </a:r>
            <a:endParaRPr lang="ru-RU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6635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+mj-lt"/>
              <a:buAutoNum type="arabicPeriod"/>
            </a:pPr>
            <a:r>
              <a:rPr lang="en-GB" sz="1600" dirty="0">
                <a:solidFill>
                  <a:srgbClr val="16001C"/>
                </a:solidFill>
                <a:effectLst/>
                <a:latin typeface="ArialMT"/>
              </a:rPr>
              <a:t>When you have been told, or discovered for yourself, a problem in your job performance, what have you typically done? </a:t>
            </a:r>
            <a:endParaRPr lang="ru-RU" sz="1600" dirty="0">
              <a:solidFill>
                <a:srgbClr val="16001C"/>
              </a:solidFill>
              <a:effectLst/>
              <a:latin typeface="ArialMT"/>
            </a:endParaRPr>
          </a:p>
          <a:p>
            <a:pPr marL="36635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+mj-lt"/>
              <a:buAutoNum type="arabicPeriod"/>
            </a:pPr>
            <a:r>
              <a:rPr lang="en-US" sz="1600" dirty="0">
                <a:solidFill>
                  <a:srgbClr val="16001C"/>
                </a:solidFill>
                <a:latin typeface="ArialMT"/>
              </a:rPr>
              <a:t>What are you going to do </a:t>
            </a:r>
            <a:r>
              <a:rPr lang="en-GB" sz="1600" dirty="0">
                <a:solidFill>
                  <a:srgbClr val="16001C"/>
                </a:solidFill>
                <a:latin typeface="ArialMT"/>
              </a:rPr>
              <a:t>if you disagree with your colleague?</a:t>
            </a:r>
            <a:endParaRPr lang="ru-RU" sz="1600" dirty="0">
              <a:solidFill>
                <a:srgbClr val="16001C"/>
              </a:solidFill>
              <a:latin typeface="ArialMT"/>
            </a:endParaRPr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lang="ru-RU" sz="1600" dirty="0">
              <a:solidFill>
                <a:srgbClr val="16001C"/>
              </a:solidFill>
              <a:effectLst/>
              <a:latin typeface="ArialMT"/>
            </a:endParaRPr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lang="en-GB" sz="1600" dirty="0">
              <a:solidFill>
                <a:srgbClr val="16001C"/>
              </a:solidFill>
              <a:effectLst/>
              <a:latin typeface="ArialMT"/>
            </a:endParaRPr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15027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p131"/>
          <p:cNvSpPr txBox="1">
            <a:spLocks noGrp="1"/>
          </p:cNvSpPr>
          <p:nvPr>
            <p:ph type="title"/>
          </p:nvPr>
        </p:nvSpPr>
        <p:spPr>
          <a:xfrm>
            <a:off x="180974" y="142875"/>
            <a:ext cx="9027761" cy="1214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-RU" dirty="0"/>
              <a:t>На какие из этих вопросов нужно ответить по модели</a:t>
            </a:r>
            <a:r>
              <a:rPr lang="en-US" dirty="0"/>
              <a:t> </a:t>
            </a:r>
            <a:r>
              <a:rPr lang="en-GB" dirty="0">
                <a:solidFill>
                  <a:srgbClr val="00B050"/>
                </a:solidFill>
              </a:rPr>
              <a:t>PARLA</a:t>
            </a:r>
            <a:r>
              <a:rPr lang="en-GB" dirty="0"/>
              <a:t>?</a:t>
            </a:r>
            <a:r>
              <a:rPr lang="ru-RU" dirty="0"/>
              <a:t>  Поставьте цифры</a:t>
            </a:r>
            <a:endParaRPr dirty="0"/>
          </a:p>
        </p:txBody>
      </p:sp>
      <p:sp>
        <p:nvSpPr>
          <p:cNvPr id="5" name="Google Shape;1041;p131">
            <a:extLst>
              <a:ext uri="{FF2B5EF4-FFF2-40B4-BE49-F238E27FC236}">
                <a16:creationId xmlns:a16="http://schemas.microsoft.com/office/drawing/2014/main" id="{A4628383-F1D1-90DC-27C1-019B1F4B8F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0975" y="770480"/>
            <a:ext cx="4221092" cy="30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endParaRPr lang="en-GE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6350" indent="-342900">
              <a:spcBef>
                <a:spcPts val="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Tell me about a challenge or conflict you've faced at work, and how you dealt with it. </a:t>
            </a:r>
            <a:endParaRPr lang="ru-RU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66350" indent="-342900">
              <a:spcBef>
                <a:spcPts val="0"/>
              </a:spcBef>
              <a:buFont typeface="+mj-lt"/>
              <a:buAutoNum type="arabicPeriod"/>
            </a:pPr>
            <a:r>
              <a:rPr lang="en-GB" sz="1600" dirty="0">
                <a:solidFill>
                  <a:srgbClr val="16001C"/>
                </a:solidFill>
                <a:effectLst/>
                <a:latin typeface="ArialMT"/>
              </a:rPr>
              <a:t>Do you prefer working alone or in groups? </a:t>
            </a:r>
            <a:endParaRPr lang="en-US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6635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Tell Me About a Time You Failed</a:t>
            </a:r>
            <a:endParaRPr lang="ru-RU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6635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+mj-lt"/>
              <a:buAutoNum type="arabicPeriod"/>
            </a:pPr>
            <a:r>
              <a:rPr lang="en-GB" sz="1600" dirty="0">
                <a:solidFill>
                  <a:srgbClr val="16001C"/>
                </a:solidFill>
                <a:effectLst/>
                <a:latin typeface="ArialMT"/>
              </a:rPr>
              <a:t>When you have been told, or discovered for yourself, a problem in your job performance, what have you typically done? </a:t>
            </a:r>
            <a:endParaRPr lang="ru-RU" sz="1600" dirty="0">
              <a:solidFill>
                <a:srgbClr val="16001C"/>
              </a:solidFill>
              <a:effectLst/>
              <a:latin typeface="ArialMT"/>
            </a:endParaRPr>
          </a:p>
          <a:p>
            <a:pPr marL="36635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+mj-lt"/>
              <a:buAutoNum type="arabicPeriod"/>
            </a:pPr>
            <a:r>
              <a:rPr lang="en-US" sz="1600" dirty="0">
                <a:solidFill>
                  <a:srgbClr val="16001C"/>
                </a:solidFill>
                <a:latin typeface="ArialMT"/>
              </a:rPr>
              <a:t>What are you going to do </a:t>
            </a:r>
            <a:r>
              <a:rPr lang="en-GB" sz="1600" dirty="0">
                <a:solidFill>
                  <a:srgbClr val="16001C"/>
                </a:solidFill>
                <a:latin typeface="ArialMT"/>
              </a:rPr>
              <a:t>if you disagree with your colleague?</a:t>
            </a:r>
            <a:endParaRPr lang="ru-RU" sz="1600" dirty="0">
              <a:solidFill>
                <a:srgbClr val="16001C"/>
              </a:solidFill>
              <a:latin typeface="ArialMT"/>
            </a:endParaRPr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lang="ru-RU" sz="1600" dirty="0">
              <a:solidFill>
                <a:srgbClr val="16001C"/>
              </a:solidFill>
              <a:effectLst/>
              <a:latin typeface="ArialMT"/>
            </a:endParaRPr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lang="en-GB" sz="1600" dirty="0">
              <a:solidFill>
                <a:srgbClr val="16001C"/>
              </a:solidFill>
              <a:effectLst/>
              <a:latin typeface="ArialMT"/>
            </a:endParaRPr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2382919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040;p131">
            <a:extLst>
              <a:ext uri="{FF2B5EF4-FFF2-40B4-BE49-F238E27FC236}">
                <a16:creationId xmlns:a16="http://schemas.microsoft.com/office/drawing/2014/main" id="{D9610F4F-CBE0-4228-0C54-0259930284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74" y="142875"/>
            <a:ext cx="9027761" cy="1214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-RU" dirty="0"/>
              <a:t>На какие из этих вопросов нужно ответить по модели</a:t>
            </a:r>
            <a:r>
              <a:rPr lang="en-US" dirty="0"/>
              <a:t> </a:t>
            </a:r>
            <a:r>
              <a:rPr lang="en-GB" dirty="0">
                <a:solidFill>
                  <a:srgbClr val="00B050"/>
                </a:solidFill>
              </a:rPr>
              <a:t>PARLA</a:t>
            </a:r>
            <a:r>
              <a:rPr lang="en-GB" dirty="0"/>
              <a:t>?</a:t>
            </a:r>
            <a:r>
              <a:rPr lang="ru-RU" dirty="0"/>
              <a:t>  Поставьте цифры</a:t>
            </a:r>
            <a:endParaRPr dirty="0"/>
          </a:p>
        </p:txBody>
      </p:sp>
      <p:sp>
        <p:nvSpPr>
          <p:cNvPr id="9" name="Google Shape;1041;p131">
            <a:extLst>
              <a:ext uri="{FF2B5EF4-FFF2-40B4-BE49-F238E27FC236}">
                <a16:creationId xmlns:a16="http://schemas.microsoft.com/office/drawing/2014/main" id="{1D700591-C98E-6D8D-4712-21005AFD24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80975" y="770480"/>
            <a:ext cx="4221092" cy="30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endParaRPr lang="en-GE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66350" indent="-342900">
              <a:spcBef>
                <a:spcPts val="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</a:rPr>
              <a:t>Tell me about a challenge or conflict you've faced at work, and how you dealt with it. </a:t>
            </a:r>
            <a:endParaRPr lang="ru-RU" sz="1600" dirty="0">
              <a:solidFill>
                <a:srgbClr val="00B050"/>
              </a:solidFill>
              <a:latin typeface="Arial" panose="020B0604020202020204" pitchFamily="34" charset="0"/>
            </a:endParaRPr>
          </a:p>
          <a:p>
            <a:pPr marL="366350" indent="-342900">
              <a:spcBef>
                <a:spcPts val="0"/>
              </a:spcBef>
              <a:buFont typeface="+mj-lt"/>
              <a:buAutoNum type="arabicPeriod"/>
            </a:pPr>
            <a:r>
              <a:rPr lang="en-GB" sz="1600" dirty="0">
                <a:solidFill>
                  <a:srgbClr val="16001C"/>
                </a:solidFill>
                <a:effectLst/>
                <a:latin typeface="ArialMT"/>
              </a:rPr>
              <a:t>Do you prefer working alone or in groups? </a:t>
            </a:r>
            <a:endParaRPr lang="en-US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6635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+mj-lt"/>
              <a:buAutoNum type="arabicPeriod"/>
            </a:pPr>
            <a:r>
              <a:rPr lang="en-GB" sz="1600" b="0" i="0" u="none" strike="noStrike" dirty="0"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Tell Me About a Time You Failed</a:t>
            </a:r>
            <a:endParaRPr lang="ru-RU" sz="1600" dirty="0">
              <a:solidFill>
                <a:srgbClr val="00B050"/>
              </a:solidFill>
              <a:latin typeface="Arial" panose="020B0604020202020204" pitchFamily="34" charset="0"/>
            </a:endParaRPr>
          </a:p>
          <a:p>
            <a:pPr marL="36635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+mj-lt"/>
              <a:buAutoNum type="arabicPeriod"/>
            </a:pPr>
            <a:r>
              <a:rPr lang="en-GB" sz="1600" dirty="0">
                <a:solidFill>
                  <a:srgbClr val="00B050"/>
                </a:solidFill>
                <a:effectLst/>
                <a:latin typeface="ArialMT"/>
              </a:rPr>
              <a:t>When you have been told, or discovered for yourself, a problem in your job performance, what have you typically done? </a:t>
            </a:r>
            <a:endParaRPr lang="ru-RU" sz="1600" dirty="0">
              <a:solidFill>
                <a:srgbClr val="00B050"/>
              </a:solidFill>
              <a:effectLst/>
              <a:latin typeface="ArialMT"/>
            </a:endParaRPr>
          </a:p>
          <a:p>
            <a:pPr marL="36635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Font typeface="+mj-lt"/>
              <a:buAutoNum type="arabicPeriod"/>
            </a:pPr>
            <a:r>
              <a:rPr lang="en-US" sz="1600" dirty="0">
                <a:solidFill>
                  <a:srgbClr val="16001C"/>
                </a:solidFill>
                <a:latin typeface="ArialMT"/>
              </a:rPr>
              <a:t>What are you going to do </a:t>
            </a:r>
            <a:r>
              <a:rPr lang="en-GB" sz="1600" dirty="0">
                <a:solidFill>
                  <a:srgbClr val="16001C"/>
                </a:solidFill>
                <a:latin typeface="ArialMT"/>
              </a:rPr>
              <a:t>if you disagree with your colleague?</a:t>
            </a:r>
            <a:endParaRPr lang="ru-RU" sz="1600" dirty="0">
              <a:solidFill>
                <a:srgbClr val="16001C"/>
              </a:solidFill>
              <a:latin typeface="ArialMT"/>
            </a:endParaRPr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lang="ru-RU" sz="1600" dirty="0">
              <a:solidFill>
                <a:srgbClr val="16001C"/>
              </a:solidFill>
              <a:effectLst/>
              <a:latin typeface="ArialMT"/>
            </a:endParaRPr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lang="en-GB" sz="1600" dirty="0">
              <a:solidFill>
                <a:srgbClr val="16001C"/>
              </a:solidFill>
              <a:effectLst/>
              <a:latin typeface="ArialMT"/>
            </a:endParaRPr>
          </a:p>
          <a:p>
            <a:pPr marL="360000" lvl="0" indent="-3365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endParaRPr sz="1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C891E7-EFF6-5A0E-36F3-9523DD4AF9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991" y="1608505"/>
            <a:ext cx="1231900" cy="1320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05CCFB-237F-6CC8-62B3-3E429DA51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31234" y="1608505"/>
            <a:ext cx="1803400" cy="1397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8DC4037-7127-16B9-B5D5-C0934472B8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9862" y="1684864"/>
            <a:ext cx="15494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897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FE457"/>
          </a:fgClr>
          <a:bgClr>
            <a:schemeClr val="bg1"/>
          </a:bgClr>
        </a:pattFill>
        <a:effectLst/>
      </p:bgPr>
    </p:bg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128"/>
          <p:cNvSpPr txBox="1">
            <a:spLocks noGrp="1"/>
          </p:cNvSpPr>
          <p:nvPr>
            <p:ph type="body" idx="1"/>
          </p:nvPr>
        </p:nvSpPr>
        <p:spPr>
          <a:xfrm>
            <a:off x="188616" y="2800350"/>
            <a:ext cx="2057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dirty="0"/>
              <a:t>Ведите </a:t>
            </a:r>
            <a:r>
              <a:rPr lang="en-US" sz="1400" dirty="0"/>
              <a:t>LinkedIn</a:t>
            </a:r>
            <a:r>
              <a:rPr lang="ru-RU" sz="1400" dirty="0"/>
              <a:t> </a:t>
            </a:r>
            <a:r>
              <a:rPr lang="ru-RU" sz="1400" dirty="0">
                <a:solidFill>
                  <a:srgbClr val="00B050"/>
                </a:solidFill>
              </a:rPr>
              <a:t>на английском</a:t>
            </a:r>
            <a:endParaRPr lang="en-US" sz="1400" dirty="0">
              <a:solidFill>
                <a:srgbClr val="00B050"/>
              </a:solidFill>
            </a:endParaRPr>
          </a:p>
          <a:p>
            <a:pPr marL="171450" indent="-171450"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</a:rPr>
              <a:t>Делитесь успехами и неудачами</a:t>
            </a:r>
          </a:p>
          <a:p>
            <a:pPr marL="171450" indent="-171450"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</a:rPr>
              <a:t>Взаимодействуйте с коллегами</a:t>
            </a:r>
          </a:p>
          <a:p>
            <a:pPr marL="171450" indent="-171450"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</a:rPr>
              <a:t>Это социальная сеть, где есть свои алгоритмы, и ваша активность влияет на заметность вашего профиля</a:t>
            </a:r>
          </a:p>
          <a:p>
            <a:pPr marL="285750" indent="-285750">
              <a:buFont typeface="System Font Regular"/>
              <a:buChar char="-"/>
            </a:pPr>
            <a:endParaRPr lang="ru-RU" sz="1200" dirty="0">
              <a:solidFill>
                <a:srgbClr val="898A8D"/>
              </a:solidFill>
            </a:endParaRPr>
          </a:p>
          <a:p>
            <a:pPr marL="0" indent="0"/>
            <a:endParaRPr lang="ru-RU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1016" name="Google Shape;1016;p128"/>
          <p:cNvSpPr txBox="1">
            <a:spLocks noGrp="1"/>
          </p:cNvSpPr>
          <p:nvPr>
            <p:ph type="body" idx="2"/>
          </p:nvPr>
        </p:nvSpPr>
        <p:spPr>
          <a:xfrm>
            <a:off x="2419239" y="2800350"/>
            <a:ext cx="2057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dirty="0"/>
              <a:t>Расширяйте сеть контактов</a:t>
            </a:r>
          </a:p>
          <a:p>
            <a:pPr marL="171450" lvl="0" indent="-171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</a:rPr>
              <a:t>Добавляйте в контакты рекрутеров, нанимающих менеджеров, потенциальных коллег и руководителей</a:t>
            </a:r>
          </a:p>
          <a:p>
            <a:pPr marL="171450" lvl="0" indent="-171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</a:rPr>
              <a:t>Ваш потенциальный рекрутер увидит вас, только если вы на 3 уровне контактов или ближе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endParaRPr lang="ru" sz="1400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1017" name="Google Shape;1017;p128"/>
          <p:cNvSpPr txBox="1">
            <a:spLocks noGrp="1"/>
          </p:cNvSpPr>
          <p:nvPr>
            <p:ph type="body" idx="3"/>
          </p:nvPr>
        </p:nvSpPr>
        <p:spPr>
          <a:xfrm>
            <a:off x="4646094" y="2800350"/>
            <a:ext cx="2057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dirty="0"/>
              <a:t>Оформите страницу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-RU" sz="1050" dirty="0">
                <a:solidFill>
                  <a:srgbClr val="898A8D"/>
                </a:solidFill>
              </a:rPr>
              <a:t>Подробнее рассмотрим в следующем слайде</a:t>
            </a:r>
            <a:endParaRPr lang="ru" sz="1400" dirty="0"/>
          </a:p>
        </p:txBody>
      </p:sp>
      <p:sp>
        <p:nvSpPr>
          <p:cNvPr id="1018" name="Google Shape;1018;p128"/>
          <p:cNvSpPr txBox="1">
            <a:spLocks noGrp="1"/>
          </p:cNvSpPr>
          <p:nvPr>
            <p:ph type="body" idx="4"/>
          </p:nvPr>
        </p:nvSpPr>
        <p:spPr>
          <a:xfrm>
            <a:off x="6884648" y="2800350"/>
            <a:ext cx="20574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dirty="0"/>
              <a:t>Не бойтесь писать в личные сообщения и спрашивать о вакансиях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-RU" sz="1050" dirty="0">
                <a:solidFill>
                  <a:srgbClr val="898A8D"/>
                </a:solidFill>
              </a:rPr>
              <a:t>Подробнее рассмотрим в следующем слайде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endParaRPr dirty="0"/>
          </a:p>
        </p:txBody>
      </p:sp>
      <p:sp>
        <p:nvSpPr>
          <p:cNvPr id="6" name="Google Shape;909;p114">
            <a:extLst>
              <a:ext uri="{FF2B5EF4-FFF2-40B4-BE49-F238E27FC236}">
                <a16:creationId xmlns:a16="http://schemas.microsoft.com/office/drawing/2014/main" id="{55D07258-52D6-2D91-F0D9-5A9FC6E7EA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-RU" sz="2700" dirty="0"/>
              <a:t>Нетворкинг</a:t>
            </a:r>
            <a:endParaRPr lang="en-GB" dirty="0"/>
          </a:p>
        </p:txBody>
      </p:sp>
      <p:sp>
        <p:nvSpPr>
          <p:cNvPr id="7" name="Google Shape;910;p114">
            <a:extLst>
              <a:ext uri="{FF2B5EF4-FFF2-40B4-BE49-F238E27FC236}">
                <a16:creationId xmlns:a16="http://schemas.microsoft.com/office/drawing/2014/main" id="{558C261D-2901-3223-874C-BBDCC3AE2EC8}"/>
              </a:ext>
            </a:extLst>
          </p:cNvPr>
          <p:cNvSpPr txBox="1">
            <a:spLocks/>
          </p:cNvSpPr>
          <p:nvPr/>
        </p:nvSpPr>
        <p:spPr>
          <a:xfrm>
            <a:off x="180975" y="623969"/>
            <a:ext cx="5810250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Helvetica Neue"/>
              <a:buNone/>
              <a:defRPr sz="14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>
              <a:buSzPts val="1700"/>
              <a:buFont typeface="Arial"/>
              <a:buNone/>
            </a:pPr>
            <a:r>
              <a:rPr lang="ru-RU" sz="1100" dirty="0">
                <a:solidFill>
                  <a:srgbClr val="BDC1C6"/>
                </a:solidFill>
                <a:latin typeface="arial" panose="020B0604020202020204" pitchFamily="34" charset="0"/>
              </a:rPr>
              <a:t>Нетворкинг — это социальная и профессиональная деятельность, направленная на то, чтобы с помощью круга друзей и знакомых, работающих или имеющих связи в той или иной сфере, максимально быстро и эффективно решать сложные жизненные задачи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709214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09;p114">
            <a:extLst>
              <a:ext uri="{FF2B5EF4-FFF2-40B4-BE49-F238E27FC236}">
                <a16:creationId xmlns:a16="http://schemas.microsoft.com/office/drawing/2014/main" id="{70C898F6-B002-E000-228E-E736B52F66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-RU" sz="2700" dirty="0"/>
              <a:t>Нетворкинг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8C1CE6-5853-73F6-043A-0AF3C1E03314}"/>
              </a:ext>
            </a:extLst>
          </p:cNvPr>
          <p:cNvSpPr txBox="1"/>
          <p:nvPr/>
        </p:nvSpPr>
        <p:spPr>
          <a:xfrm>
            <a:off x="108147" y="592693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rgbClr val="00B050"/>
                </a:solidFill>
                <a:effectLst/>
              </a:rPr>
              <a:t>Оформление профиля в </a:t>
            </a:r>
            <a:r>
              <a:rPr lang="en-US" sz="1800" dirty="0">
                <a:solidFill>
                  <a:srgbClr val="00B050"/>
                </a:solidFill>
                <a:effectLst/>
              </a:rPr>
              <a:t>LinkedIn</a:t>
            </a:r>
            <a:endParaRPr lang="ru-RU" sz="1800" dirty="0">
              <a:solidFill>
                <a:srgbClr val="00B05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887198-D147-D66E-9641-AD575E9F5D67}"/>
              </a:ext>
            </a:extLst>
          </p:cNvPr>
          <p:cNvSpPr txBox="1"/>
          <p:nvPr/>
        </p:nvSpPr>
        <p:spPr>
          <a:xfrm>
            <a:off x="180975" y="1104066"/>
            <a:ext cx="1842697" cy="16542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effectLst/>
              </a:rPr>
              <a:t>Headline</a:t>
            </a:r>
          </a:p>
          <a:p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Кратко опишите кто вы,</a:t>
            </a:r>
            <a:r>
              <a:rPr lang="en-GE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чем вы занимаетесь</a:t>
            </a:r>
            <a:br>
              <a:rPr lang="en-GE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Можно описать основные навыки и опыт</a:t>
            </a:r>
            <a:endParaRPr lang="en-US" sz="1050" dirty="0">
              <a:solidFill>
                <a:srgbClr val="898A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Используйте ключевые слова из вашей сферы</a:t>
            </a:r>
          </a:p>
          <a:p>
            <a:endParaRPr lang="ru-RU" sz="1050" dirty="0">
              <a:solidFill>
                <a:srgbClr val="898A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GB" sz="1400" dirty="0">
                <a:effectLst/>
              </a:rPr>
              <a:t> 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05F61C-85F3-A176-8FCB-384EB9D07A12}"/>
              </a:ext>
            </a:extLst>
          </p:cNvPr>
          <p:cNvSpPr txBox="1"/>
          <p:nvPr/>
        </p:nvSpPr>
        <p:spPr>
          <a:xfrm>
            <a:off x="2465882" y="110406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effectLst/>
              </a:rPr>
              <a:t>About</a:t>
            </a:r>
            <a:endParaRPr lang="en-GB" dirty="0">
              <a:effectLst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D64221F-5C47-57E1-99C3-ADD84B6C557C}"/>
              </a:ext>
            </a:extLst>
          </p:cNvPr>
          <p:cNvSpPr txBox="1"/>
          <p:nvPr/>
        </p:nvSpPr>
        <p:spPr>
          <a:xfrm>
            <a:off x="2465882" y="1321902"/>
            <a:ext cx="170138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Подумайте, что необходимо в первую очередь узнать о вас.</a:t>
            </a:r>
          </a:p>
          <a:p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Это будет небольшой текст, где будут перечислены навыки, ключевой опыт, важные достижения и знания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FEBF91-6F20-6A5A-1D09-66C264CD7334}"/>
              </a:ext>
            </a:extLst>
          </p:cNvPr>
          <p:cNvSpPr txBox="1"/>
          <p:nvPr/>
        </p:nvSpPr>
        <p:spPr>
          <a:xfrm>
            <a:off x="4751882" y="106709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effectLst/>
              </a:rPr>
              <a:t>Education </a:t>
            </a:r>
          </a:p>
          <a:p>
            <a:endParaRPr lang="en-GB" dirty="0">
              <a:effectLst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2E71BF6-381B-5F51-8817-56FDE5352EFB}"/>
              </a:ext>
            </a:extLst>
          </p:cNvPr>
          <p:cNvSpPr txBox="1"/>
          <p:nvPr/>
        </p:nvSpPr>
        <p:spPr>
          <a:xfrm>
            <a:off x="4751882" y="1281625"/>
            <a:ext cx="1701384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Нанимающему менеджеру может быть интересна ваша степень и образование в целом. Здесь же можно указать релевантные</a:t>
            </a:r>
            <a:r>
              <a:rPr lang="en-US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 </a:t>
            </a: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сертификаты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D5922A-910A-3F24-0B39-BDDB00F668D7}"/>
              </a:ext>
            </a:extLst>
          </p:cNvPr>
          <p:cNvSpPr txBox="1"/>
          <p:nvPr/>
        </p:nvSpPr>
        <p:spPr>
          <a:xfrm>
            <a:off x="134912" y="2701407"/>
            <a:ext cx="46619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rgbClr val="00B050"/>
                </a:solidFill>
              </a:rPr>
              <a:t>Социальное взаимодействие </a:t>
            </a:r>
            <a:r>
              <a:rPr lang="ru-RU" sz="1800" dirty="0">
                <a:solidFill>
                  <a:srgbClr val="00B050"/>
                </a:solidFill>
                <a:effectLst/>
              </a:rPr>
              <a:t>в </a:t>
            </a:r>
            <a:r>
              <a:rPr lang="en-US" sz="1800" dirty="0">
                <a:solidFill>
                  <a:srgbClr val="00B050"/>
                </a:solidFill>
                <a:effectLst/>
              </a:rPr>
              <a:t>LinkedIn</a:t>
            </a:r>
            <a:r>
              <a:rPr lang="ru-RU" sz="1800" dirty="0">
                <a:solidFill>
                  <a:srgbClr val="00B050"/>
                </a:solidFill>
              </a:rPr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64B8A4-8A5F-566B-69D0-A8CC07FD2142}"/>
              </a:ext>
            </a:extLst>
          </p:cNvPr>
          <p:cNvSpPr txBox="1"/>
          <p:nvPr/>
        </p:nvSpPr>
        <p:spPr>
          <a:xfrm>
            <a:off x="6895476" y="1257954"/>
            <a:ext cx="1701384" cy="1277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Не забудьте подробно заполнить раздел</a:t>
            </a:r>
            <a:r>
              <a:rPr lang="en-GB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 Experience </a:t>
            </a: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и и указать </a:t>
            </a:r>
            <a:r>
              <a:rPr lang="en-GB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Skills </a:t>
            </a:r>
          </a:p>
          <a:p>
            <a:endParaRPr lang="en-GB" sz="1050" dirty="0">
              <a:solidFill>
                <a:srgbClr val="898A8D"/>
              </a:solidFill>
              <a:latin typeface="Helvetica Neue"/>
              <a:ea typeface="Helvetica Neue"/>
              <a:cs typeface="Helvetica Neue"/>
            </a:endParaRPr>
          </a:p>
          <a:p>
            <a:endParaRPr lang="en-GB" sz="1050" dirty="0">
              <a:solidFill>
                <a:srgbClr val="898A8D"/>
              </a:solidFill>
              <a:latin typeface="Helvetica Neue"/>
              <a:ea typeface="Helvetica Neue"/>
              <a:cs typeface="Helvetica Neue"/>
            </a:endParaRPr>
          </a:p>
          <a:p>
            <a:endParaRPr lang="en-GB" dirty="0">
              <a:effectLst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A25BFD-15B3-555D-43BA-A4FE537743CA}"/>
              </a:ext>
            </a:extLst>
          </p:cNvPr>
          <p:cNvSpPr txBox="1"/>
          <p:nvPr/>
        </p:nvSpPr>
        <p:spPr>
          <a:xfrm>
            <a:off x="210955" y="3609121"/>
            <a:ext cx="2404828" cy="10618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i="1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I noticed that your company is </a:t>
            </a:r>
            <a:r>
              <a:rPr lang="en-US" sz="1050" i="1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looking</a:t>
            </a:r>
            <a:r>
              <a:rPr lang="en-GB" sz="1050" i="1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 for a [job title] and I’m interested in pursuing the opportunity. Do you mind referring me to the recruiter or hiring manager?”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34C2B0-5856-6959-2860-93968A00DDDB}"/>
              </a:ext>
            </a:extLst>
          </p:cNvPr>
          <p:cNvSpPr txBox="1"/>
          <p:nvPr/>
        </p:nvSpPr>
        <p:spPr>
          <a:xfrm>
            <a:off x="180975" y="3087198"/>
            <a:ext cx="24647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Если это вы знаете человека:</a:t>
            </a:r>
            <a:endParaRPr lang="en-GE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6C63AC-C2E6-650A-2B1A-CBC453B603B7}"/>
              </a:ext>
            </a:extLst>
          </p:cNvPr>
          <p:cNvSpPr txBox="1"/>
          <p:nvPr/>
        </p:nvSpPr>
        <p:spPr>
          <a:xfrm>
            <a:off x="2488914" y="3134563"/>
            <a:ext cx="24647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Если это рекрутер:</a:t>
            </a:r>
            <a:endParaRPr lang="en-GE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A9E924-0F97-6417-529F-3582FB616410}"/>
              </a:ext>
            </a:extLst>
          </p:cNvPr>
          <p:cNvSpPr txBox="1"/>
          <p:nvPr/>
        </p:nvSpPr>
        <p:spPr>
          <a:xfrm>
            <a:off x="2528888" y="3568083"/>
            <a:ext cx="1866276" cy="9002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050" i="1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I noticed that </a:t>
            </a:r>
            <a:r>
              <a:rPr lang="en-US" sz="1050" i="1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you are looking</a:t>
            </a:r>
            <a:r>
              <a:rPr lang="en-GB" sz="1050" i="1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 for a [job title] and I’m interested in this position. Do you mind discuss? </a:t>
            </a:r>
          </a:p>
        </p:txBody>
      </p:sp>
    </p:spTree>
    <p:extLst>
      <p:ext uri="{BB962C8B-B14F-4D97-AF65-F5344CB8AC3E}">
        <p14:creationId xmlns:p14="http://schemas.microsoft.com/office/powerpoint/2010/main" val="743062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909;p114">
            <a:extLst>
              <a:ext uri="{FF2B5EF4-FFF2-40B4-BE49-F238E27FC236}">
                <a16:creationId xmlns:a16="http://schemas.microsoft.com/office/drawing/2014/main" id="{70C898F6-B002-E000-228E-E736B52F66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-RU" sz="2700" dirty="0"/>
              <a:t>О процессе в целом 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887198-D147-D66E-9641-AD575E9F5D67}"/>
              </a:ext>
            </a:extLst>
          </p:cNvPr>
          <p:cNvSpPr txBox="1"/>
          <p:nvPr/>
        </p:nvSpPr>
        <p:spPr>
          <a:xfrm>
            <a:off x="180975" y="723066"/>
            <a:ext cx="4035425" cy="10079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solidFill>
                  <a:srgbClr val="00B050"/>
                </a:solidFill>
                <a:effectLst/>
              </a:rPr>
              <a:t>Время</a:t>
            </a:r>
            <a:endParaRPr lang="en-GB" sz="1400" dirty="0">
              <a:solidFill>
                <a:srgbClr val="00B050"/>
              </a:solidFill>
              <a:effectLst/>
            </a:endParaRPr>
          </a:p>
          <a:p>
            <a:pPr marL="171450" indent="-171450"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Обычно процесс от начала общения с рекрутером до </a:t>
            </a:r>
            <a:r>
              <a:rPr lang="ru-RU" sz="1050" dirty="0" err="1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оффера</a:t>
            </a: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занимает до 3х недель</a:t>
            </a:r>
          </a:p>
          <a:p>
            <a:endParaRPr lang="ru-RU" sz="1050" dirty="0">
              <a:solidFill>
                <a:srgbClr val="898A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GB" sz="1400" dirty="0">
                <a:effectLst/>
              </a:rPr>
              <a:t> </a:t>
            </a:r>
            <a:endParaRPr lang="en-GB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EE05F8-F71E-99A5-3385-0F5520348D07}"/>
              </a:ext>
            </a:extLst>
          </p:cNvPr>
          <p:cNvSpPr txBox="1"/>
          <p:nvPr/>
        </p:nvSpPr>
        <p:spPr>
          <a:xfrm>
            <a:off x="180973" y="1563782"/>
            <a:ext cx="6312959" cy="13311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solidFill>
                  <a:srgbClr val="00B050"/>
                </a:solidFill>
                <a:effectLst/>
              </a:rPr>
              <a:t>Активные периоды найма</a:t>
            </a:r>
            <a:endParaRPr lang="en-GB" sz="1400" dirty="0">
              <a:solidFill>
                <a:srgbClr val="00B050"/>
              </a:solidFill>
              <a:effectLst/>
            </a:endParaRPr>
          </a:p>
          <a:p>
            <a:pPr marL="171450" indent="-171450"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Начало года – согласован бюджет на год, активный период обычно длится до начала лета</a:t>
            </a:r>
          </a:p>
          <a:p>
            <a:pPr marL="171450" indent="-171450"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Сентябрь – период возвращения из отпусков, возможность проводить интервью </a:t>
            </a:r>
          </a:p>
          <a:p>
            <a:pPr marL="171450" indent="-171450"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Конец года – остался бюджет или идет планирование задач на следующий год </a:t>
            </a:r>
          </a:p>
          <a:p>
            <a:pPr marL="171450" indent="-171450">
              <a:buFont typeface="System Font Regular"/>
              <a:buChar char="-"/>
            </a:pPr>
            <a:endParaRPr lang="ru-RU" sz="1050" dirty="0">
              <a:solidFill>
                <a:srgbClr val="898A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ru-RU" sz="1050" dirty="0">
              <a:solidFill>
                <a:srgbClr val="898A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GB" sz="1400" dirty="0">
                <a:effectLst/>
              </a:rPr>
              <a:t> 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E269A8-7A51-12BA-C75C-E04D34212560}"/>
              </a:ext>
            </a:extLst>
          </p:cNvPr>
          <p:cNvSpPr txBox="1"/>
          <p:nvPr/>
        </p:nvSpPr>
        <p:spPr>
          <a:xfrm>
            <a:off x="180973" y="3735632"/>
            <a:ext cx="566102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solidFill>
                  <a:srgbClr val="00B050"/>
                </a:solidFill>
                <a:effectLst/>
              </a:rPr>
              <a:t>Конкуренция</a:t>
            </a:r>
            <a:endParaRPr lang="en-GB" sz="1400" dirty="0">
              <a:solidFill>
                <a:srgbClr val="00B050"/>
              </a:solidFill>
              <a:effectLst/>
            </a:endParaRPr>
          </a:p>
          <a:p>
            <a:pPr marL="171450" indent="-171450"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Конкуренция выше в разы, потому за границей, в особенности в компаниях, где разрешена удаленная работа - работают и ищут работу люди по всему миру</a:t>
            </a:r>
          </a:p>
          <a:p>
            <a:endParaRPr lang="ru-RU" sz="1050" dirty="0">
              <a:solidFill>
                <a:srgbClr val="898A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GB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0D195F-3785-7748-66AB-FEA14E587EFD}"/>
              </a:ext>
            </a:extLst>
          </p:cNvPr>
          <p:cNvSpPr txBox="1"/>
          <p:nvPr/>
        </p:nvSpPr>
        <p:spPr>
          <a:xfrm>
            <a:off x="180974" y="2571750"/>
            <a:ext cx="5804959" cy="1277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dirty="0">
                <a:solidFill>
                  <a:srgbClr val="00B050"/>
                </a:solidFill>
                <a:effectLst/>
              </a:rPr>
              <a:t>Стажировки</a:t>
            </a:r>
          </a:p>
          <a:p>
            <a:pPr marL="171450" indent="-171450"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Если </a:t>
            </a:r>
            <a:r>
              <a:rPr lang="ru-RU" sz="105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</a:rPr>
              <a:t>оплачиваемая</a:t>
            </a: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, то нужно идти и как можно скорее нужно начинать получать опыт</a:t>
            </a:r>
          </a:p>
          <a:p>
            <a:pPr marL="171450" indent="-171450">
              <a:buFont typeface="System Font Regular"/>
              <a:buChar char="-"/>
            </a:pP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Если не </a:t>
            </a:r>
            <a:r>
              <a:rPr lang="ru-RU" sz="105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</a:rPr>
              <a:t>оплачиваемая</a:t>
            </a:r>
            <a:r>
              <a:rPr lang="ru-RU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, то взвесьте все за и против.  Например, если есть шанс, что вы устроитесь в штат после окончания, то попробовать стоит</a:t>
            </a:r>
          </a:p>
          <a:p>
            <a:endParaRPr lang="ru-RU" sz="1050" dirty="0">
              <a:solidFill>
                <a:srgbClr val="898A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GB" sz="1050" dirty="0">
                <a:solidFill>
                  <a:srgbClr val="898A8D"/>
                </a:solidFill>
                <a:latin typeface="Helvetica Neue"/>
                <a:ea typeface="Helvetica Neue"/>
                <a:cs typeface="Helvetica Neue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010174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123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4286250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" sz="2700" dirty="0"/>
              <a:t>Ваши вопросы</a:t>
            </a:r>
            <a:endParaRPr dirty="0"/>
          </a:p>
        </p:txBody>
      </p:sp>
      <p:pic>
        <p:nvPicPr>
          <p:cNvPr id="975" name="Google Shape;975;p123" descr="shapes_outline_07.pdf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5995988" y="190500"/>
            <a:ext cx="2957513" cy="4762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7426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p141"/>
          <p:cNvSpPr txBox="1">
            <a:spLocks noGrp="1"/>
          </p:cNvSpPr>
          <p:nvPr>
            <p:ph type="body" idx="1"/>
          </p:nvPr>
        </p:nvSpPr>
        <p:spPr>
          <a:xfrm>
            <a:off x="4686075" y="2370966"/>
            <a:ext cx="2690813" cy="1180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b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endParaRPr lang="en-US" sz="14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endParaRPr lang="en-US" sz="14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endParaRPr lang="en-US" sz="14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en-US" sz="1400" dirty="0" err="1"/>
              <a:t>Exness</a:t>
            </a:r>
            <a:r>
              <a:rPr lang="ru" sz="1400" dirty="0"/>
              <a:t> </a:t>
            </a:r>
            <a:r>
              <a:rPr lang="en-US" sz="1400" dirty="0"/>
              <a:t>System Business Analyst</a:t>
            </a:r>
            <a:endParaRPr sz="2800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endParaRPr lang="en-US" sz="1200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en-US" sz="1200" dirty="0"/>
              <a:t>ex </a:t>
            </a:r>
            <a:r>
              <a:rPr lang="en-US" sz="1200" dirty="0" err="1"/>
              <a:t>Swoo</a:t>
            </a:r>
            <a:endParaRPr lang="en-US" sz="1200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200" dirty="0"/>
              <a:t>ex Sber</a:t>
            </a:r>
            <a:endParaRPr sz="2400"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200" dirty="0"/>
              <a:t>ex </a:t>
            </a:r>
            <a:r>
              <a:rPr lang="en-US" sz="1200" dirty="0"/>
              <a:t>BCS</a:t>
            </a:r>
            <a:endParaRPr sz="2400" dirty="0"/>
          </a:p>
        </p:txBody>
      </p:sp>
      <p:sp>
        <p:nvSpPr>
          <p:cNvPr id="1152" name="Google Shape;1152;p141"/>
          <p:cNvSpPr txBox="1">
            <a:spLocks noGrp="1"/>
          </p:cNvSpPr>
          <p:nvPr>
            <p:ph type="body" idx="3"/>
          </p:nvPr>
        </p:nvSpPr>
        <p:spPr>
          <a:xfrm>
            <a:off x="4686075" y="1610554"/>
            <a:ext cx="2690813" cy="1023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000"/>
              <a:buFont typeface="Arial"/>
              <a:buNone/>
            </a:pPr>
            <a:r>
              <a:rPr lang="ru" sz="2000" dirty="0"/>
              <a:t>Рената Мухамадеева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200" dirty="0"/>
              <a:t>ревьюер на курсе «Системный аналитик»</a:t>
            </a:r>
            <a:endParaRPr sz="2400" dirty="0"/>
          </a:p>
        </p:txBody>
      </p:sp>
      <p:sp>
        <p:nvSpPr>
          <p:cNvPr id="2" name="Google Shape;1117;p138">
            <a:extLst>
              <a:ext uri="{FF2B5EF4-FFF2-40B4-BE49-F238E27FC236}">
                <a16:creationId xmlns:a16="http://schemas.microsoft.com/office/drawing/2014/main" id="{F4875B90-5E92-9DDF-B4BC-D0A32E513556}"/>
              </a:ext>
            </a:extLst>
          </p:cNvPr>
          <p:cNvSpPr txBox="1">
            <a:spLocks/>
          </p:cNvSpPr>
          <p:nvPr/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Clr>
                <a:srgbClr val="1A1B22"/>
              </a:buClr>
              <a:buSzPts val="2700"/>
            </a:pPr>
            <a:r>
              <a:rPr lang="ru-RU" sz="2700"/>
              <a:t>Сегодня с вами</a:t>
            </a:r>
            <a:endParaRPr lang="ru-RU" dirty="0"/>
          </a:p>
        </p:txBody>
      </p:sp>
      <p:pic>
        <p:nvPicPr>
          <p:cNvPr id="9" name="Picture Placeholder 8" descr="A picture containing person, human face, flower, lady&#10;&#10;Description automatically generated">
            <a:extLst>
              <a:ext uri="{FF2B5EF4-FFF2-40B4-BE49-F238E27FC236}">
                <a16:creationId xmlns:a16="http://schemas.microsoft.com/office/drawing/2014/main" id="{6C5DC550-F346-64E0-ADD5-39D46971ED24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988" b="79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58681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130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" sz="2700"/>
              <a:t>Про что сегодня </a:t>
            </a:r>
            <a:br>
              <a:rPr lang="ru" sz="2700"/>
            </a:br>
            <a:r>
              <a:rPr lang="ru" sz="2700"/>
              <a:t>расскажем</a:t>
            </a:r>
            <a:endParaRPr/>
          </a:p>
        </p:txBody>
      </p:sp>
      <p:sp>
        <p:nvSpPr>
          <p:cNvPr id="1035" name="Google Shape;1035;p130"/>
          <p:cNvSpPr txBox="1">
            <a:spLocks noGrp="1"/>
          </p:cNvSpPr>
          <p:nvPr>
            <p:ph type="body" idx="1"/>
          </p:nvPr>
        </p:nvSpPr>
        <p:spPr>
          <a:xfrm>
            <a:off x="188625" y="1171100"/>
            <a:ext cx="6279000" cy="2122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360000" lvl="0" indent="-2879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ru" sz="1700" dirty="0"/>
              <a:t>Как составить резюме?</a:t>
            </a:r>
            <a:endParaRPr dirty="0"/>
          </a:p>
          <a:p>
            <a:pPr marL="360000" lvl="0" indent="-28795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ru-RU" sz="1700" dirty="0"/>
              <a:t>Как быть с английским?</a:t>
            </a:r>
            <a:endParaRPr dirty="0"/>
          </a:p>
          <a:p>
            <a:pPr marL="357800" indent="-285750">
              <a:spcBef>
                <a:spcPts val="800"/>
              </a:spcBef>
              <a:spcAft>
                <a:spcPts val="800"/>
              </a:spcAft>
            </a:pPr>
            <a:r>
              <a:rPr lang="ru-RU" dirty="0"/>
              <a:t>Для чего нужен нетворкинг?</a:t>
            </a:r>
          </a:p>
          <a:p>
            <a:pPr marL="360000" lvl="0" indent="-28795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700"/>
              <a:buChar char="●"/>
            </a:pPr>
            <a:r>
              <a:rPr lang="ru-RU" sz="1700" dirty="0"/>
              <a:t>Что </a:t>
            </a:r>
            <a:r>
              <a:rPr lang="ru-RU" dirty="0"/>
              <a:t>такое </a:t>
            </a:r>
            <a:r>
              <a:rPr lang="en-GB" dirty="0" err="1"/>
              <a:t>behavioral</a:t>
            </a:r>
            <a:r>
              <a:rPr lang="en-GB" dirty="0"/>
              <a:t> interview?</a:t>
            </a:r>
            <a:endParaRPr lang="ru-RU" dirty="0"/>
          </a:p>
          <a:p>
            <a:pPr marL="360000" indent="-287950">
              <a:spcBef>
                <a:spcPts val="800"/>
              </a:spcBef>
            </a:pPr>
            <a:r>
              <a:rPr lang="ru-RU" dirty="0"/>
              <a:t>Стоит ли идти на стажировку?</a:t>
            </a:r>
            <a:endParaRPr lang="en-GB" dirty="0"/>
          </a:p>
          <a:p>
            <a:pPr marL="357800" indent="-285750">
              <a:spcBef>
                <a:spcPts val="800"/>
              </a:spcBef>
              <a:spcAft>
                <a:spcPts val="800"/>
              </a:spcAft>
            </a:pPr>
            <a:r>
              <a:rPr lang="ru-RU" sz="1700" dirty="0"/>
              <a:t>Что ждет на собеседовании с </a:t>
            </a:r>
            <a:r>
              <a:rPr lang="en-GB" sz="1700" dirty="0"/>
              <a:t>HR?</a:t>
            </a:r>
            <a:endParaRPr lang="ru-RU" dirty="0"/>
          </a:p>
          <a:p>
            <a:pPr marL="357800" indent="-285750">
              <a:spcBef>
                <a:spcPts val="800"/>
              </a:spcBef>
              <a:spcAft>
                <a:spcPts val="800"/>
              </a:spcAft>
            </a:pPr>
            <a:r>
              <a:rPr lang="ru-RU" dirty="0"/>
              <a:t>Какая ситуация на рынке поиска в 2023 году?</a:t>
            </a:r>
          </a:p>
          <a:p>
            <a:pPr marL="360000" lvl="0" indent="-287950" algn="l" rtl="0">
              <a:lnSpc>
                <a:spcPct val="110000"/>
              </a:lnSpc>
              <a:spcBef>
                <a:spcPts val="800"/>
              </a:spcBef>
              <a:spcAft>
                <a:spcPts val="800"/>
              </a:spcAft>
              <a:buSzPts val="1700"/>
              <a:buChar char="●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1963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127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" sz="2700" dirty="0"/>
              <a:t>Кто сейчас на нашем мероприятии? Поставьте цифру</a:t>
            </a:r>
            <a:endParaRPr dirty="0"/>
          </a:p>
        </p:txBody>
      </p:sp>
      <p:sp>
        <p:nvSpPr>
          <p:cNvPr id="1007" name="Google Shape;1007;p127"/>
          <p:cNvSpPr txBox="1">
            <a:spLocks noGrp="1"/>
          </p:cNvSpPr>
          <p:nvPr>
            <p:ph type="body" idx="1"/>
          </p:nvPr>
        </p:nvSpPr>
        <p:spPr>
          <a:xfrm>
            <a:off x="188616" y="2800350"/>
            <a:ext cx="27243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dirty="0"/>
              <a:t>Кто </a:t>
            </a:r>
            <a:r>
              <a:rPr lang="ru-RU" sz="1400" dirty="0"/>
              <a:t>планирует </a:t>
            </a:r>
            <a:r>
              <a:rPr lang="ru-RU" dirty="0"/>
              <a:t>поиск работы за границей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400"/>
              <a:buFont typeface="Arial"/>
              <a:buNone/>
            </a:pPr>
            <a:r>
              <a:rPr lang="ru" dirty="0">
                <a:solidFill>
                  <a:srgbClr val="898A8D"/>
                </a:solidFill>
              </a:rPr>
              <a:t>Вы узнаете, с чего можно начать свой путь</a:t>
            </a:r>
            <a:endParaRPr dirty="0"/>
          </a:p>
        </p:txBody>
      </p:sp>
      <p:sp>
        <p:nvSpPr>
          <p:cNvPr id="1008" name="Google Shape;1008;p127"/>
          <p:cNvSpPr txBox="1">
            <a:spLocks noGrp="1"/>
          </p:cNvSpPr>
          <p:nvPr>
            <p:ph type="body" idx="2"/>
          </p:nvPr>
        </p:nvSpPr>
        <p:spPr>
          <a:xfrm>
            <a:off x="3238400" y="2800350"/>
            <a:ext cx="27243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dirty="0"/>
              <a:t>Кто уже определился с рынком и стратегией поиска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400"/>
              <a:buFont typeface="Arial"/>
              <a:buNone/>
            </a:pPr>
            <a:r>
              <a:rPr lang="ru" dirty="0">
                <a:solidFill>
                  <a:srgbClr val="898A8D"/>
                </a:solidFill>
              </a:rPr>
              <a:t>Вы узнаете, что вас будет ждать на собеседованиях, увеличите шансы </a:t>
            </a:r>
            <a:r>
              <a:rPr lang="ru-RU" dirty="0">
                <a:solidFill>
                  <a:srgbClr val="898A8D"/>
                </a:solidFill>
              </a:rPr>
              <a:t>попасть на собеседования</a:t>
            </a:r>
            <a:endParaRPr dirty="0"/>
          </a:p>
        </p:txBody>
      </p:sp>
      <p:sp>
        <p:nvSpPr>
          <p:cNvPr id="1009" name="Google Shape;1009;p127"/>
          <p:cNvSpPr txBox="1">
            <a:spLocks noGrp="1"/>
          </p:cNvSpPr>
          <p:nvPr>
            <p:ph type="body" idx="3"/>
          </p:nvPr>
        </p:nvSpPr>
        <p:spPr>
          <a:xfrm>
            <a:off x="6198669" y="2800350"/>
            <a:ext cx="272415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sz="1400" dirty="0"/>
              <a:t>Кто уже </a:t>
            </a:r>
            <a:r>
              <a:rPr lang="ru-RU" dirty="0"/>
              <a:t>работает на международном рынке </a:t>
            </a: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" dirty="0">
                <a:solidFill>
                  <a:srgbClr val="898A8D"/>
                </a:solidFill>
              </a:rPr>
              <a:t>Вы сможете узнать новые советы для поиска, систематизировать 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898A8D"/>
              </a:buClr>
              <a:buSzPts val="1400"/>
              <a:buFont typeface="Arial"/>
              <a:buNone/>
            </a:pPr>
            <a:r>
              <a:rPr lang="ru" dirty="0">
                <a:solidFill>
                  <a:srgbClr val="898A8D"/>
                </a:solidFill>
              </a:rPr>
              <a:t>и прокачать свои навыки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38365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p115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4191000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en-US" dirty="0"/>
              <a:t>Story of my life</a:t>
            </a:r>
            <a:endParaRPr dirty="0"/>
          </a:p>
        </p:txBody>
      </p:sp>
      <p:sp>
        <p:nvSpPr>
          <p:cNvPr id="916" name="Google Shape;916;p115"/>
          <p:cNvSpPr txBox="1">
            <a:spLocks noGrp="1"/>
          </p:cNvSpPr>
          <p:nvPr>
            <p:ph type="body" idx="1"/>
          </p:nvPr>
        </p:nvSpPr>
        <p:spPr>
          <a:xfrm>
            <a:off x="188863" y="813302"/>
            <a:ext cx="4191000" cy="2695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342900" indent="-342900">
              <a:spcBef>
                <a:spcPts val="0"/>
              </a:spcBef>
              <a:buClr>
                <a:srgbClr val="02B341"/>
              </a:buClr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</a:rPr>
              <a:t>Январь 2023 </a:t>
            </a:r>
            <a:r>
              <a:rPr lang="ru-RU" dirty="0">
                <a:solidFill>
                  <a:srgbClr val="02B341"/>
                </a:solidFill>
              </a:rPr>
              <a:t>сокращение в</a:t>
            </a:r>
          </a:p>
          <a:p>
            <a:pPr marL="342900" indent="-342900">
              <a:spcBef>
                <a:spcPts val="0"/>
              </a:spcBef>
              <a:buClr>
                <a:srgbClr val="02B341"/>
              </a:buClr>
              <a:buFont typeface="+mj-lt"/>
              <a:buAutoNum type="arabicPeriod"/>
            </a:pPr>
            <a:r>
              <a:rPr lang="ru-RU" dirty="0">
                <a:solidFill>
                  <a:srgbClr val="02B341"/>
                </a:solidFill>
              </a:rPr>
              <a:t>Встреча с карьерным консультантом</a:t>
            </a:r>
          </a:p>
          <a:p>
            <a:pPr marL="342900" indent="-342900">
              <a:spcBef>
                <a:spcPts val="0"/>
              </a:spcBef>
              <a:buClr>
                <a:srgbClr val="02B341"/>
              </a:buClr>
              <a:buFont typeface="+mj-lt"/>
              <a:buAutoNum type="arabicPeriod"/>
            </a:pPr>
            <a:r>
              <a:rPr lang="ru-RU" dirty="0">
                <a:solidFill>
                  <a:srgbClr val="02B341"/>
                </a:solidFill>
              </a:rPr>
              <a:t>Определение рынка поиска</a:t>
            </a:r>
          </a:p>
          <a:p>
            <a:pPr marL="342900" indent="-342900">
              <a:spcBef>
                <a:spcPts val="0"/>
              </a:spcBef>
              <a:buClr>
                <a:srgbClr val="02B341"/>
              </a:buClr>
              <a:buFont typeface="+mj-lt"/>
              <a:buAutoNum type="arabicPeriod"/>
            </a:pPr>
            <a:r>
              <a:rPr lang="ru-RU" dirty="0">
                <a:solidFill>
                  <a:srgbClr val="02B341"/>
                </a:solidFill>
              </a:rPr>
              <a:t>Составление резюме</a:t>
            </a:r>
          </a:p>
          <a:p>
            <a:pPr marL="342900" indent="-342900">
              <a:spcBef>
                <a:spcPts val="0"/>
              </a:spcBef>
              <a:buClr>
                <a:srgbClr val="02B341"/>
              </a:buClr>
              <a:buFont typeface="+mj-lt"/>
              <a:buAutoNum type="arabicPeriod"/>
            </a:pPr>
            <a:r>
              <a:rPr lang="ru-RU" dirty="0">
                <a:solidFill>
                  <a:srgbClr val="02B341"/>
                </a:solidFill>
              </a:rPr>
              <a:t>Отклики, собеседования</a:t>
            </a:r>
          </a:p>
          <a:p>
            <a:pPr marL="342900" indent="-342900">
              <a:spcBef>
                <a:spcPts val="0"/>
              </a:spcBef>
              <a:buClr>
                <a:srgbClr val="02B341"/>
              </a:buClr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</a:rPr>
              <a:t>5</a:t>
            </a:r>
            <a:r>
              <a:rPr lang="ru-RU" dirty="0">
                <a:solidFill>
                  <a:srgbClr val="02B341"/>
                </a:solidFill>
              </a:rPr>
              <a:t> </a:t>
            </a:r>
            <a:r>
              <a:rPr lang="ru-RU" dirty="0" err="1">
                <a:solidFill>
                  <a:srgbClr val="02B341"/>
                </a:solidFill>
              </a:rPr>
              <a:t>офферов</a:t>
            </a:r>
            <a:r>
              <a:rPr lang="ru-RU" dirty="0">
                <a:solidFill>
                  <a:srgbClr val="02B341"/>
                </a:solidFill>
              </a:rPr>
              <a:t> за </a:t>
            </a:r>
            <a:r>
              <a:rPr lang="ru-RU" dirty="0">
                <a:solidFill>
                  <a:schemeClr val="tx1"/>
                </a:solidFill>
              </a:rPr>
              <a:t>4</a:t>
            </a:r>
            <a:r>
              <a:rPr lang="ru-RU" dirty="0">
                <a:solidFill>
                  <a:srgbClr val="02B341"/>
                </a:solidFill>
              </a:rPr>
              <a:t> месяца</a:t>
            </a:r>
          </a:p>
          <a:p>
            <a:pPr marL="342900" indent="-342900">
              <a:spcBef>
                <a:spcPts val="0"/>
              </a:spcBef>
              <a:buClr>
                <a:srgbClr val="02B341"/>
              </a:buClr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</a:rPr>
              <a:t>Май 2023 </a:t>
            </a:r>
            <a:r>
              <a:rPr lang="ru-RU" dirty="0">
                <a:solidFill>
                  <a:srgbClr val="02B341"/>
                </a:solidFill>
              </a:rPr>
              <a:t>выход на работу в международную компанию</a:t>
            </a:r>
          </a:p>
          <a:p>
            <a:pPr marL="342900" indent="-342900">
              <a:spcBef>
                <a:spcPts val="0"/>
              </a:spcBef>
              <a:buClr>
                <a:srgbClr val="02B341"/>
              </a:buClr>
              <a:buFont typeface="+mj-lt"/>
              <a:buAutoNum type="arabicPeriod"/>
            </a:pPr>
            <a:endParaRPr dirty="0"/>
          </a:p>
        </p:txBody>
      </p:sp>
      <p:pic>
        <p:nvPicPr>
          <p:cNvPr id="917" name="Google Shape;917;p115" descr="Imag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572000" y="190500"/>
            <a:ext cx="4381500" cy="476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8" name="Google Shape;918;p115" descr="ill_04.pdf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73637" y="190500"/>
            <a:ext cx="4381500" cy="4762500"/>
          </a:xfrm>
          <a:custGeom>
            <a:avLst/>
            <a:gdLst/>
            <a:ahLst/>
            <a:cxnLst/>
            <a:rect l="l" t="t" r="r" b="b"/>
            <a:pathLst>
              <a:path w="21599" h="21600" extrusionOk="0">
                <a:moveTo>
                  <a:pt x="575" y="0"/>
                </a:moveTo>
                <a:cubicBezTo>
                  <a:pt x="406" y="0"/>
                  <a:pt x="305" y="0"/>
                  <a:pt x="237" y="26"/>
                </a:cubicBezTo>
                <a:cubicBezTo>
                  <a:pt x="140" y="58"/>
                  <a:pt x="64" y="129"/>
                  <a:pt x="28" y="218"/>
                </a:cubicBezTo>
                <a:cubicBezTo>
                  <a:pt x="0" y="280"/>
                  <a:pt x="0" y="374"/>
                  <a:pt x="0" y="529"/>
                </a:cubicBezTo>
                <a:lnTo>
                  <a:pt x="0" y="21071"/>
                </a:lnTo>
                <a:cubicBezTo>
                  <a:pt x="0" y="21226"/>
                  <a:pt x="0" y="21320"/>
                  <a:pt x="28" y="21382"/>
                </a:cubicBezTo>
                <a:cubicBezTo>
                  <a:pt x="64" y="21471"/>
                  <a:pt x="140" y="21542"/>
                  <a:pt x="237" y="21574"/>
                </a:cubicBezTo>
                <a:cubicBezTo>
                  <a:pt x="305" y="21600"/>
                  <a:pt x="406" y="21600"/>
                  <a:pt x="575" y="21600"/>
                </a:cubicBezTo>
                <a:lnTo>
                  <a:pt x="21025" y="21600"/>
                </a:lnTo>
                <a:cubicBezTo>
                  <a:pt x="21194" y="21600"/>
                  <a:pt x="21295" y="21600"/>
                  <a:pt x="21363" y="21574"/>
                </a:cubicBezTo>
                <a:cubicBezTo>
                  <a:pt x="21460" y="21542"/>
                  <a:pt x="21536" y="21471"/>
                  <a:pt x="21572" y="21382"/>
                </a:cubicBezTo>
                <a:cubicBezTo>
                  <a:pt x="21600" y="21320"/>
                  <a:pt x="21600" y="21226"/>
                  <a:pt x="21600" y="21071"/>
                </a:cubicBezTo>
                <a:lnTo>
                  <a:pt x="21600" y="529"/>
                </a:lnTo>
                <a:cubicBezTo>
                  <a:pt x="21600" y="374"/>
                  <a:pt x="21600" y="280"/>
                  <a:pt x="21572" y="218"/>
                </a:cubicBezTo>
                <a:cubicBezTo>
                  <a:pt x="21536" y="129"/>
                  <a:pt x="21460" y="58"/>
                  <a:pt x="21363" y="26"/>
                </a:cubicBezTo>
                <a:cubicBezTo>
                  <a:pt x="21295" y="0"/>
                  <a:pt x="21194" y="0"/>
                  <a:pt x="21025" y="0"/>
                </a:cubicBezTo>
                <a:lnTo>
                  <a:pt x="575" y="0"/>
                </a:lnTo>
                <a:close/>
              </a:path>
            </a:pathLst>
          </a:cu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33408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2;p155">
            <a:extLst>
              <a:ext uri="{FF2B5EF4-FFF2-40B4-BE49-F238E27FC236}">
                <a16:creationId xmlns:a16="http://schemas.microsoft.com/office/drawing/2014/main" id="{06DE6645-D92D-1649-64ED-20FEF127898C}"/>
              </a:ext>
            </a:extLst>
          </p:cNvPr>
          <p:cNvSpPr txBox="1">
            <a:spLocks/>
          </p:cNvSpPr>
          <p:nvPr/>
        </p:nvSpPr>
        <p:spPr>
          <a:xfrm>
            <a:off x="180975" y="2072958"/>
            <a:ext cx="4013338" cy="13788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100"/>
              <a:buFont typeface="Helvetica Neue"/>
              <a:buNone/>
              <a:defRPr sz="11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l">
              <a:lnSpc>
                <a:spcPct val="110000"/>
              </a:lnSpc>
              <a:buSzPts val="1700"/>
            </a:pPr>
            <a:r>
              <a:rPr lang="ru-RU" sz="1700" b="1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Достижения/</a:t>
            </a:r>
            <a:r>
              <a:rPr lang="en-US" sz="1700" b="1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Key Achievements</a:t>
            </a:r>
            <a:endParaRPr lang="ru-RU" b="1" dirty="0"/>
          </a:p>
          <a:p>
            <a:pPr marL="177800" indent="-177800" algn="l">
              <a:lnSpc>
                <a:spcPct val="110000"/>
              </a:lnSpc>
              <a:buSzPts val="1600"/>
              <a:buFont typeface="Arial"/>
              <a:buChar char="–"/>
            </a:pPr>
            <a:r>
              <a:rPr lang="ru-RU" sz="1200" dirty="0"/>
              <a:t>Важно указать достижения и  результаты своей работы в формате </a:t>
            </a:r>
            <a:r>
              <a:rPr lang="ru-RU" sz="1200" dirty="0">
                <a:solidFill>
                  <a:srgbClr val="02B341"/>
                </a:solidFill>
              </a:rPr>
              <a:t>Что? Как? Что получилось</a:t>
            </a:r>
            <a:r>
              <a:rPr lang="ru-RU" sz="1200" dirty="0">
                <a:solidFill>
                  <a:srgbClr val="00B050"/>
                </a:solidFill>
              </a:rPr>
              <a:t>?</a:t>
            </a:r>
          </a:p>
          <a:p>
            <a:pPr marL="177800" indent="-177800" algn="l">
              <a:lnSpc>
                <a:spcPct val="110000"/>
              </a:lnSpc>
              <a:buSzPts val="1600"/>
              <a:buFont typeface="Arial"/>
              <a:buChar char="–"/>
            </a:pPr>
            <a:r>
              <a:rPr lang="ru-RU" sz="1200" dirty="0">
                <a:sym typeface="Arial"/>
              </a:rPr>
              <a:t>Указываем только </a:t>
            </a:r>
            <a:r>
              <a:rPr lang="ru-RU" sz="1200" dirty="0">
                <a:solidFill>
                  <a:srgbClr val="00B050"/>
                </a:solidFill>
                <a:sym typeface="Arial"/>
              </a:rPr>
              <a:t>релевантный</a:t>
            </a:r>
            <a:r>
              <a:rPr lang="ru-RU" sz="1200" dirty="0">
                <a:sym typeface="Arial"/>
              </a:rPr>
              <a:t> для вакансии опыт</a:t>
            </a:r>
          </a:p>
        </p:txBody>
      </p:sp>
      <p:sp>
        <p:nvSpPr>
          <p:cNvPr id="5" name="Google Shape;1254;p155">
            <a:extLst>
              <a:ext uri="{FF2B5EF4-FFF2-40B4-BE49-F238E27FC236}">
                <a16:creationId xmlns:a16="http://schemas.microsoft.com/office/drawing/2014/main" id="{98743127-27AC-E16E-10EC-CC876A984B8D}"/>
              </a:ext>
            </a:extLst>
          </p:cNvPr>
          <p:cNvSpPr txBox="1">
            <a:spLocks/>
          </p:cNvSpPr>
          <p:nvPr/>
        </p:nvSpPr>
        <p:spPr>
          <a:xfrm>
            <a:off x="180975" y="3070543"/>
            <a:ext cx="4937677" cy="60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0000"/>
              </a:lnSpc>
              <a:buClr>
                <a:srgbClr val="1A1B22"/>
              </a:buClr>
              <a:buSzPts val="1700"/>
            </a:pPr>
            <a:r>
              <a:rPr lang="ru-RU" sz="1700" b="1" dirty="0"/>
              <a:t>Фотография</a:t>
            </a:r>
            <a:endParaRPr lang="ru-RU" b="1" dirty="0"/>
          </a:p>
          <a:p>
            <a:pPr marL="177800" lvl="2" indent="-184150">
              <a:lnSpc>
                <a:spcPct val="110000"/>
              </a:lnSpc>
              <a:buClr>
                <a:srgbClr val="1A1B22"/>
              </a:buClr>
              <a:buSzPts val="1700"/>
              <a:buFont typeface="Arial"/>
              <a:buChar char="–"/>
            </a:pPr>
            <a:r>
              <a:rPr lang="ru-RU" sz="1200" dirty="0"/>
              <a:t>Должна отсутствовать, как и информация о поле, возрасте, семейном положении, гражданстве и национальности</a:t>
            </a:r>
          </a:p>
        </p:txBody>
      </p:sp>
      <p:sp>
        <p:nvSpPr>
          <p:cNvPr id="6" name="Google Shape;1255;p155">
            <a:extLst>
              <a:ext uri="{FF2B5EF4-FFF2-40B4-BE49-F238E27FC236}">
                <a16:creationId xmlns:a16="http://schemas.microsoft.com/office/drawing/2014/main" id="{613C37DB-C71A-5A0F-0096-D8F3D3433A7A}"/>
              </a:ext>
            </a:extLst>
          </p:cNvPr>
          <p:cNvSpPr txBox="1">
            <a:spLocks/>
          </p:cNvSpPr>
          <p:nvPr/>
        </p:nvSpPr>
        <p:spPr>
          <a:xfrm>
            <a:off x="180975" y="3900384"/>
            <a:ext cx="3874190" cy="7736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0000"/>
              </a:lnSpc>
              <a:buClr>
                <a:srgbClr val="1A1B22"/>
              </a:buClr>
              <a:buSzPts val="1700"/>
            </a:pPr>
            <a:r>
              <a:rPr lang="ru-RU" sz="1700" b="1" dirty="0"/>
              <a:t>Размер</a:t>
            </a:r>
            <a:endParaRPr lang="en-US" sz="1700" b="1" dirty="0"/>
          </a:p>
          <a:p>
            <a:pPr marL="190500" lvl="1" indent="-190500">
              <a:lnSpc>
                <a:spcPct val="110000"/>
              </a:lnSpc>
              <a:buClr>
                <a:srgbClr val="1A1B22"/>
              </a:buClr>
              <a:buSzPts val="1600"/>
              <a:buFont typeface="Arial"/>
              <a:buChar char="–"/>
            </a:pPr>
            <a:r>
              <a:rPr lang="ru-RU" sz="1200" dirty="0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 среднем </a:t>
            </a:r>
            <a:r>
              <a:rPr lang="ru-RU" sz="1200" dirty="0">
                <a:solidFill>
                  <a:srgbClr val="00B05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не более двух </a:t>
            </a:r>
            <a:r>
              <a:rPr lang="ru-RU" sz="1200" dirty="0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страниц</a:t>
            </a:r>
            <a:br>
              <a:rPr lang="ru-RU" sz="1200" dirty="0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br>
              <a:rPr lang="ru-RU" sz="1200" dirty="0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lang="ru-RU" sz="1200" dirty="0">
              <a:solidFill>
                <a:srgbClr val="1A1B22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" name="Google Shape;1175;p144">
            <a:extLst>
              <a:ext uri="{FF2B5EF4-FFF2-40B4-BE49-F238E27FC236}">
                <a16:creationId xmlns:a16="http://schemas.microsoft.com/office/drawing/2014/main" id="{45985FB5-A6A4-21CB-73E1-1CE56D23F2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" dirty="0"/>
              <a:t>Неочевидные особенности </a:t>
            </a:r>
            <a:r>
              <a:rPr lang="en-US" dirty="0"/>
              <a:t>CV 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C467CBE-E337-8143-66D6-8CBFF72A5127}"/>
              </a:ext>
            </a:extLst>
          </p:cNvPr>
          <p:cNvSpPr txBox="1"/>
          <p:nvPr/>
        </p:nvSpPr>
        <p:spPr>
          <a:xfrm>
            <a:off x="164138" y="540073"/>
            <a:ext cx="457696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1200" dirty="0">
                <a:solidFill>
                  <a:srgbClr val="898A8D"/>
                </a:solidFill>
              </a:rPr>
              <a:t>Направленного на поиск за границей</a:t>
            </a:r>
          </a:p>
        </p:txBody>
      </p:sp>
      <p:sp>
        <p:nvSpPr>
          <p:cNvPr id="12" name="Google Shape;1252;p155">
            <a:extLst>
              <a:ext uri="{FF2B5EF4-FFF2-40B4-BE49-F238E27FC236}">
                <a16:creationId xmlns:a16="http://schemas.microsoft.com/office/drawing/2014/main" id="{7105A65C-A6F9-4021-077F-DCB93BC05F99}"/>
              </a:ext>
            </a:extLst>
          </p:cNvPr>
          <p:cNvSpPr txBox="1">
            <a:spLocks/>
          </p:cNvSpPr>
          <p:nvPr/>
        </p:nvSpPr>
        <p:spPr>
          <a:xfrm>
            <a:off x="180975" y="1067555"/>
            <a:ext cx="4013338" cy="1005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100"/>
              <a:buFont typeface="Helvetica Neue"/>
              <a:buNone/>
              <a:defRPr sz="11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Helvetica Neue"/>
              <a:buNone/>
              <a:defRPr sz="2700" b="0" i="0" u="none" strike="noStrike" cap="none">
                <a:solidFill>
                  <a:srgbClr val="1A1B2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indent="0" algn="l">
              <a:lnSpc>
                <a:spcPct val="110000"/>
              </a:lnSpc>
              <a:buSzPts val="1700"/>
            </a:pPr>
            <a:r>
              <a:rPr lang="ru-RU" sz="1700" b="1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О себе/</a:t>
            </a:r>
            <a:r>
              <a:rPr lang="en-US" sz="1700" b="1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Summary</a:t>
            </a:r>
            <a:endParaRPr lang="ru-RU" b="1" dirty="0"/>
          </a:p>
          <a:p>
            <a:pPr marL="177800" indent="-177800" algn="l">
              <a:lnSpc>
                <a:spcPct val="110000"/>
              </a:lnSpc>
              <a:buSzPts val="1600"/>
              <a:buFont typeface="Arial"/>
              <a:buChar char="–"/>
            </a:pPr>
            <a:r>
              <a:rPr lang="ru-RU" sz="12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Основной акцент на ключевые профессиональные достижения и личные качества, которые </a:t>
            </a:r>
            <a:r>
              <a:rPr lang="ru-RU" sz="1200" dirty="0">
                <a:solidFill>
                  <a:srgbClr val="00B050"/>
                </a:solidFill>
                <a:sym typeface="Arial"/>
              </a:rPr>
              <a:t>полезны</a:t>
            </a:r>
            <a:r>
              <a:rPr lang="ru-RU" sz="120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 в работе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263F92E-1442-A228-B330-7B245B3A6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7898" y="414066"/>
            <a:ext cx="3438462" cy="458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87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134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r>
              <a:rPr lang="ru" sz="2700" dirty="0"/>
              <a:t>Английский</a:t>
            </a:r>
            <a:endParaRPr dirty="0"/>
          </a:p>
        </p:txBody>
      </p:sp>
      <p:sp>
        <p:nvSpPr>
          <p:cNvPr id="1066" name="Google Shape;1066;p134"/>
          <p:cNvSpPr txBox="1">
            <a:spLocks noGrp="1"/>
          </p:cNvSpPr>
          <p:nvPr>
            <p:ph type="body" idx="1"/>
          </p:nvPr>
        </p:nvSpPr>
        <p:spPr>
          <a:xfrm>
            <a:off x="278109" y="1813288"/>
            <a:ext cx="272415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indent="0"/>
            <a:r>
              <a:rPr lang="ru-RU" dirty="0"/>
              <a:t>Для тренировки попробуйте </a:t>
            </a:r>
            <a:r>
              <a:rPr lang="en-US" dirty="0"/>
              <a:t>Google </a:t>
            </a:r>
            <a:r>
              <a:rPr lang="ru-RU" sz="1400" dirty="0"/>
              <a:t>инструмент </a:t>
            </a:r>
            <a:r>
              <a:rPr lang="en-US" sz="1400" dirty="0"/>
              <a:t>Interview Warmup, </a:t>
            </a:r>
            <a:r>
              <a:rPr lang="ru-RU" dirty="0">
                <a:solidFill>
                  <a:srgbClr val="898A8D"/>
                </a:solidFill>
              </a:rPr>
              <a:t>который позволит снизить тревожность, предоставляя возможность потренироваться отвечать на самые популярные вопросы, которые задают на собеседованиях</a:t>
            </a:r>
          </a:p>
          <a:p>
            <a:pPr marL="0" indent="0"/>
            <a:endParaRPr lang="ru-RU" dirty="0"/>
          </a:p>
        </p:txBody>
      </p:sp>
      <p:sp>
        <p:nvSpPr>
          <p:cNvPr id="1067" name="Google Shape;1067;p134"/>
          <p:cNvSpPr txBox="1">
            <a:spLocks noGrp="1"/>
          </p:cNvSpPr>
          <p:nvPr>
            <p:ph type="body" idx="2"/>
          </p:nvPr>
        </p:nvSpPr>
        <p:spPr>
          <a:xfrm>
            <a:off x="3238389" y="1830078"/>
            <a:ext cx="272415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indent="0">
              <a:buClr>
                <a:srgbClr val="898A8D"/>
              </a:buClr>
            </a:pPr>
            <a:r>
              <a:rPr lang="ru-RU" dirty="0"/>
              <a:t>Помните, что далеко не для всех сотрудники в компаниях английский - </a:t>
            </a:r>
            <a:r>
              <a:rPr lang="ru-RU" dirty="0">
                <a:solidFill>
                  <a:schemeClr val="tx1"/>
                </a:solidFill>
              </a:rPr>
              <a:t>родной язык, </a:t>
            </a:r>
            <a:r>
              <a:rPr lang="ru-RU" dirty="0">
                <a:solidFill>
                  <a:srgbClr val="898A8D"/>
                </a:solidFill>
              </a:rPr>
              <a:t>многие учат его, как и мы с вами</a:t>
            </a:r>
            <a:endParaRPr dirty="0"/>
          </a:p>
        </p:txBody>
      </p:sp>
      <p:sp>
        <p:nvSpPr>
          <p:cNvPr id="1068" name="Google Shape;1068;p134"/>
          <p:cNvSpPr txBox="1">
            <a:spLocks noGrp="1"/>
          </p:cNvSpPr>
          <p:nvPr>
            <p:ph type="body" idx="3"/>
          </p:nvPr>
        </p:nvSpPr>
        <p:spPr>
          <a:xfrm>
            <a:off x="6198669" y="1830078"/>
            <a:ext cx="272415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400"/>
              <a:buFont typeface="Arial"/>
              <a:buNone/>
            </a:pPr>
            <a:r>
              <a:rPr lang="ru-RU" dirty="0"/>
              <a:t>Во многих компаниях есть русские сотрудники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ru-RU" dirty="0">
                <a:solidFill>
                  <a:srgbClr val="898A8D"/>
                </a:solidFill>
              </a:rPr>
              <a:t>вовсе не обязательно, что вам попадется англоговорящий собеседник</a:t>
            </a:r>
            <a:endParaRPr dirty="0">
              <a:solidFill>
                <a:srgbClr val="898A8D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E6E963-956D-4C9D-BA48-07EF0304F279}"/>
              </a:ext>
            </a:extLst>
          </p:cNvPr>
          <p:cNvSpPr txBox="1"/>
          <p:nvPr/>
        </p:nvSpPr>
        <p:spPr>
          <a:xfrm>
            <a:off x="6548554" y="361250"/>
            <a:ext cx="21339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hlinkClick r:id="rId3"/>
              </a:rPr>
              <a:t>https://shorturl.at/vAQTZ</a:t>
            </a:r>
            <a:endParaRPr lang="en-G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34F6D5-03AB-DC16-2E24-F6F1769D1B3B}"/>
              </a:ext>
            </a:extLst>
          </p:cNvPr>
          <p:cNvSpPr txBox="1"/>
          <p:nvPr/>
        </p:nvSpPr>
        <p:spPr>
          <a:xfrm>
            <a:off x="4655233" y="765616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E" dirty="0">
                <a:hlinkClick r:id="rId4"/>
              </a:rPr>
              <a:t>https://grow.google/certificates/interview-warmup/</a:t>
            </a:r>
            <a:endParaRPr lang="ru-RU" dirty="0"/>
          </a:p>
          <a:p>
            <a:endParaRPr lang="en-GE" dirty="0"/>
          </a:p>
        </p:txBody>
      </p:sp>
    </p:spTree>
    <p:extLst>
      <p:ext uri="{BB962C8B-B14F-4D97-AF65-F5344CB8AC3E}">
        <p14:creationId xmlns:p14="http://schemas.microsoft.com/office/powerpoint/2010/main" val="3430671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148"/>
          <p:cNvSpPr txBox="1">
            <a:spLocks noGrp="1"/>
          </p:cNvSpPr>
          <p:nvPr>
            <p:ph type="title"/>
          </p:nvPr>
        </p:nvSpPr>
        <p:spPr>
          <a:xfrm>
            <a:off x="180975" y="142875"/>
            <a:ext cx="5476875" cy="81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ru-RU" dirty="0"/>
              <a:t>Ключевые моменты </a:t>
            </a:r>
            <a:r>
              <a:rPr lang="ru" sz="2700" dirty="0"/>
              <a:t>собеседования с </a:t>
            </a:r>
            <a:r>
              <a:rPr lang="en-US" sz="2700" dirty="0"/>
              <a:t>HR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700"/>
              <a:buFont typeface="Arial"/>
              <a:buNone/>
            </a:pPr>
            <a:endParaRPr dirty="0"/>
          </a:p>
        </p:txBody>
      </p:sp>
      <p:sp>
        <p:nvSpPr>
          <p:cNvPr id="1203" name="Google Shape;1203;p148"/>
          <p:cNvSpPr txBox="1">
            <a:spLocks noGrp="1"/>
          </p:cNvSpPr>
          <p:nvPr>
            <p:ph type="body" idx="1"/>
          </p:nvPr>
        </p:nvSpPr>
        <p:spPr>
          <a:xfrm>
            <a:off x="188760" y="2143953"/>
            <a:ext cx="2762250" cy="23633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2000"/>
              <a:buFont typeface="Arial"/>
              <a:buNone/>
            </a:pPr>
            <a:r>
              <a:rPr lang="en-GB" sz="2000" dirty="0"/>
              <a:t>Tell me about yourself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r>
              <a:rPr lang="ru-RU" sz="1000" dirty="0"/>
              <a:t>Имя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r>
              <a:rPr lang="ru-RU" sz="1000" dirty="0"/>
              <a:t>Образование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r>
              <a:rPr lang="ru-RU" sz="1000" dirty="0"/>
              <a:t>Опыт в хронологическом порядке. Основной акцент на самый последний опыт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r>
              <a:rPr lang="ru-RU" sz="1000" dirty="0"/>
              <a:t>Расскажите, почему вы ищете новую работу и что для вас важно</a:t>
            </a:r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endParaRPr lang="ru-RU" sz="1000" dirty="0"/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Улыбайтесь глазами </a:t>
            </a:r>
            <a:r>
              <a:rPr lang="ru-RU" sz="800" dirty="0">
                <a:solidFill>
                  <a:srgbClr val="898A8D"/>
                </a:solidFill>
                <a:sym typeface="Wingdings" pitchFamily="2" charset="2"/>
              </a:rPr>
              <a:t></a:t>
            </a:r>
            <a:endParaRPr lang="ru-RU" sz="800" dirty="0">
              <a:solidFill>
                <a:srgbClr val="898A8D"/>
              </a:solidFill>
            </a:endParaRPr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Будьте готовы, что вас спросят о причинах смены работы</a:t>
            </a:r>
          </a:p>
          <a:p>
            <a:pPr marL="0" indent="0">
              <a:lnSpc>
                <a:spcPct val="120000"/>
              </a:lnSpc>
              <a:buSzPts val="1300"/>
            </a:pPr>
            <a:r>
              <a:rPr lang="ru-RU" sz="800" dirty="0">
                <a:solidFill>
                  <a:srgbClr val="898A8D"/>
                </a:solidFill>
              </a:rPr>
              <a:t>Рассказ не более 4-5 минут</a:t>
            </a:r>
          </a:p>
          <a:p>
            <a:pPr marL="139700" indent="-146050">
              <a:lnSpc>
                <a:spcPct val="120000"/>
              </a:lnSpc>
              <a:buSzPts val="1300"/>
              <a:buFont typeface="Arial"/>
              <a:buChar char="–"/>
            </a:pPr>
            <a:endParaRPr lang="ru-RU" sz="1100" dirty="0"/>
          </a:p>
          <a:p>
            <a:pPr marL="139700" lvl="0" indent="-1460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A1B22"/>
              </a:buClr>
              <a:buSzPts val="1300"/>
              <a:buFont typeface="Arial"/>
              <a:buChar char="–"/>
            </a:pP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422601073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1A1B22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1433</TotalTime>
  <Words>1631</Words>
  <Application>Microsoft Macintosh PowerPoint</Application>
  <PresentationFormat>On-screen Show (16:9)</PresentationFormat>
  <Paragraphs>228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ArialMT</vt:lpstr>
      <vt:lpstr>arial</vt:lpstr>
      <vt:lpstr>arial</vt:lpstr>
      <vt:lpstr>Times New Roman</vt:lpstr>
      <vt:lpstr>Helvetica Neue</vt:lpstr>
      <vt:lpstr>System Font Regular</vt:lpstr>
      <vt:lpstr>Simple Light</vt:lpstr>
      <vt:lpstr>21_BasicWhite</vt:lpstr>
      <vt:lpstr>Поиск работы за границей в 2023 и не только</vt:lpstr>
      <vt:lpstr>PowerPoint Presentation</vt:lpstr>
      <vt:lpstr>PowerPoint Presentation</vt:lpstr>
      <vt:lpstr>Про что сегодня  расскажем</vt:lpstr>
      <vt:lpstr>Кто сейчас на нашем мероприятии? Поставьте цифру</vt:lpstr>
      <vt:lpstr>Story of my life</vt:lpstr>
      <vt:lpstr>Неочевидные особенности CV </vt:lpstr>
      <vt:lpstr>Английский</vt:lpstr>
      <vt:lpstr>Ключевые моменты собеседования с HR </vt:lpstr>
      <vt:lpstr>Ключевые моменты собеседования с HR </vt:lpstr>
      <vt:lpstr>Ключевые моменты собеседования с HR </vt:lpstr>
      <vt:lpstr>Ключевые моменты собеседования с HR </vt:lpstr>
      <vt:lpstr>Ключевые моменты собеседования с HR </vt:lpstr>
      <vt:lpstr>Примеры вопросов</vt:lpstr>
      <vt:lpstr>Behavioral interview </vt:lpstr>
      <vt:lpstr>Модель PARLA - метод проведения поведенческого собеседования</vt:lpstr>
      <vt:lpstr>Примеры вопросов на Behavioral interview </vt:lpstr>
      <vt:lpstr>На какие из этих вопросов нужно ответить по модели PARLA?  Поставьте цифры</vt:lpstr>
      <vt:lpstr>На какие из этих вопросов нужно ответить по модели PARLA?  Поставьте цифры</vt:lpstr>
      <vt:lpstr>Нетворкинг</vt:lpstr>
      <vt:lpstr>Нетворкинг</vt:lpstr>
      <vt:lpstr>О процессе в целом </vt:lpstr>
      <vt:lpstr>Ваши вопросы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Поиск работы за границей в 2023</dc:title>
  <cp:lastModifiedBy>Renata Mukhamadeeva</cp:lastModifiedBy>
  <cp:revision>8</cp:revision>
  <dcterms:modified xsi:type="dcterms:W3CDTF">2023-06-13T17:51:10Z</dcterms:modified>
</cp:coreProperties>
</file>